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35"/>
  </p:notesMasterIdLst>
  <p:sldIdLst>
    <p:sldId id="384" r:id="rId2"/>
    <p:sldId id="337" r:id="rId3"/>
    <p:sldId id="385" r:id="rId4"/>
    <p:sldId id="284" r:id="rId5"/>
    <p:sldId id="336" r:id="rId6"/>
    <p:sldId id="381" r:id="rId7"/>
    <p:sldId id="369" r:id="rId8"/>
    <p:sldId id="390" r:id="rId9"/>
    <p:sldId id="335" r:id="rId10"/>
    <p:sldId id="391" r:id="rId11"/>
    <p:sldId id="382" r:id="rId12"/>
    <p:sldId id="395" r:id="rId13"/>
    <p:sldId id="334" r:id="rId14"/>
    <p:sldId id="380" r:id="rId15"/>
    <p:sldId id="378" r:id="rId16"/>
    <p:sldId id="383" r:id="rId17"/>
    <p:sldId id="397" r:id="rId18"/>
    <p:sldId id="379" r:id="rId19"/>
    <p:sldId id="371" r:id="rId20"/>
    <p:sldId id="372" r:id="rId21"/>
    <p:sldId id="373" r:id="rId22"/>
    <p:sldId id="393" r:id="rId23"/>
    <p:sldId id="394" r:id="rId24"/>
    <p:sldId id="396" r:id="rId25"/>
    <p:sldId id="386" r:id="rId26"/>
    <p:sldId id="374" r:id="rId27"/>
    <p:sldId id="333" r:id="rId28"/>
    <p:sldId id="387" r:id="rId29"/>
    <p:sldId id="365" r:id="rId30"/>
    <p:sldId id="388" r:id="rId31"/>
    <p:sldId id="389" r:id="rId32"/>
    <p:sldId id="338" r:id="rId33"/>
    <p:sldId id="398" r:id="rId34"/>
  </p:sldIdLst>
  <p:sldSz cx="18288000" cy="10287000"/>
  <p:notesSz cx="6858000" cy="9144000"/>
  <p:embeddedFontLst>
    <p:embeddedFont>
      <p:font typeface="Poppins" pitchFamily="2" charset="77"/>
      <p:regular r:id="rId36"/>
      <p:bold r:id="rId37"/>
      <p:italic r:id="rId38"/>
      <p:boldItalic r:id="rId39"/>
    </p:embeddedFont>
    <p:embeddedFont>
      <p:font typeface="Poppins Bold"/>
      <p:regular r:id="rId40"/>
      <p:bold r:id="rId41"/>
    </p:embeddedFont>
    <p:embeddedFont>
      <p:font typeface="Poppins Thin" panose="00000300000000000000" pitchFamily="2" charset="77"/>
      <p:regular r:id="rId42"/>
      <p: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486A86-004E-2D4F-B1E4-454C23EFF363}" v="3" dt="2026-08-28T14:19:27.66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09" autoAdjust="0"/>
    <p:restoredTop sz="94554" autoAdjust="0"/>
  </p:normalViewPr>
  <p:slideViewPr>
    <p:cSldViewPr>
      <p:cViewPr varScale="1">
        <p:scale>
          <a:sx n="65" d="100"/>
          <a:sy n="65" d="100"/>
        </p:scale>
        <p:origin x="1496" y="21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6.fntdata"/></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s-ES"/>
  <c:roundedCorners val="1"/>
  <c:style val="2"/>
  <c:chart>
    <c:title>
      <c:tx>
        <c:rich>
          <a:bodyPr/>
          <a:lstStyle/>
          <a:p>
            <a:pPr>
              <a:defRPr sz="1500" b="1">
                <a:latin typeface="Poppins Bold"/>
              </a:defRPr>
            </a:pPr>
            <a:r>
              <a:rPr lang="es-CO" sz="1500" b="1"/>
              <a:t>Delitos ambientales: total y explotación ilícita (Art. 338)</a:t>
            </a:r>
          </a:p>
        </c:rich>
      </c:tx>
      <c:overlay val="0"/>
    </c:title>
    <c:autoTitleDeleted val="0"/>
    <c:plotArea>
      <c:layout/>
      <c:lineChart>
        <c:grouping val="standard"/>
        <c:varyColors val="0"/>
        <c:ser>
          <c:idx val="0"/>
          <c:order val="0"/>
          <c:tx>
            <c:v>Total</c:v>
          </c:tx>
          <c:marker>
            <c:symbol val="circle"/>
            <c:size val="4"/>
          </c:marker>
          <c:cat>
            <c:strLit>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strLit>
          </c:cat>
          <c:val>
            <c:numLit>
              <c:formatCode>General</c:formatCode>
              <c:ptCount val="19"/>
              <c:pt idx="0">
                <c:v>43</c:v>
              </c:pt>
              <c:pt idx="1">
                <c:v>61</c:v>
              </c:pt>
              <c:pt idx="2">
                <c:v>31</c:v>
              </c:pt>
              <c:pt idx="3">
                <c:v>52</c:v>
              </c:pt>
              <c:pt idx="4">
                <c:v>135</c:v>
              </c:pt>
              <c:pt idx="5">
                <c:v>180</c:v>
              </c:pt>
              <c:pt idx="6">
                <c:v>333</c:v>
              </c:pt>
              <c:pt idx="7">
                <c:v>280</c:v>
              </c:pt>
              <c:pt idx="8">
                <c:v>419</c:v>
              </c:pt>
              <c:pt idx="9">
                <c:v>805</c:v>
              </c:pt>
              <c:pt idx="10">
                <c:v>957</c:v>
              </c:pt>
              <c:pt idx="11">
                <c:v>895</c:v>
              </c:pt>
              <c:pt idx="12">
                <c:v>901</c:v>
              </c:pt>
              <c:pt idx="13">
                <c:v>907</c:v>
              </c:pt>
              <c:pt idx="14">
                <c:v>946</c:v>
              </c:pt>
              <c:pt idx="15">
                <c:v>850</c:v>
              </c:pt>
              <c:pt idx="16">
                <c:v>644</c:v>
              </c:pt>
              <c:pt idx="17">
                <c:v>866</c:v>
              </c:pt>
              <c:pt idx="18">
                <c:v>740</c:v>
              </c:pt>
            </c:numLit>
          </c:val>
          <c:smooth val="0"/>
          <c:extLst>
            <c:ext xmlns:c16="http://schemas.microsoft.com/office/drawing/2014/chart" uri="{C3380CC4-5D6E-409C-BE32-E72D297353CC}">
              <c16:uniqueId val="{00000000-E1AD-AD42-9138-5A716FED2F92}"/>
            </c:ext>
          </c:extLst>
        </c:ser>
        <c:ser>
          <c:idx val="1"/>
          <c:order val="1"/>
          <c:tx>
            <c:v>Art. 338 · explotación ilícita</c:v>
          </c:tx>
          <c:marker>
            <c:symbol val="circle"/>
            <c:size val="4"/>
          </c:marker>
          <c:cat>
            <c:strLit>
              <c:ptCount val="19"/>
              <c:pt idx="0">
                <c:v>2006</c:v>
              </c:pt>
              <c:pt idx="1">
                <c:v>2007</c:v>
              </c:pt>
              <c:pt idx="2">
                <c:v>2008</c:v>
              </c:pt>
              <c:pt idx="3">
                <c:v>2009</c:v>
              </c:pt>
              <c:pt idx="4">
                <c:v>2010</c:v>
              </c:pt>
              <c:pt idx="5">
                <c:v>2011</c:v>
              </c:pt>
              <c:pt idx="6">
                <c:v>2012</c:v>
              </c:pt>
              <c:pt idx="7">
                <c:v>2013</c:v>
              </c:pt>
              <c:pt idx="8">
                <c:v>2014</c:v>
              </c:pt>
              <c:pt idx="9">
                <c:v>2015</c:v>
              </c:pt>
              <c:pt idx="10">
                <c:v>2016</c:v>
              </c:pt>
              <c:pt idx="11">
                <c:v>2017</c:v>
              </c:pt>
              <c:pt idx="12">
                <c:v>2018</c:v>
              </c:pt>
              <c:pt idx="13">
                <c:v>2019</c:v>
              </c:pt>
              <c:pt idx="14">
                <c:v>2020</c:v>
              </c:pt>
              <c:pt idx="15">
                <c:v>2021</c:v>
              </c:pt>
              <c:pt idx="16">
                <c:v>2022</c:v>
              </c:pt>
              <c:pt idx="17">
                <c:v>2023</c:v>
              </c:pt>
              <c:pt idx="18">
                <c:v>2024</c:v>
              </c:pt>
            </c:strLit>
          </c:cat>
          <c:val>
            <c:numLit>
              <c:formatCode>General</c:formatCode>
              <c:ptCount val="19"/>
              <c:pt idx="0">
                <c:v>38</c:v>
              </c:pt>
              <c:pt idx="1">
                <c:v>60</c:v>
              </c:pt>
              <c:pt idx="2">
                <c:v>28</c:v>
              </c:pt>
              <c:pt idx="3">
                <c:v>52</c:v>
              </c:pt>
              <c:pt idx="4">
                <c:v>133</c:v>
              </c:pt>
              <c:pt idx="5">
                <c:v>177</c:v>
              </c:pt>
              <c:pt idx="6">
                <c:v>328</c:v>
              </c:pt>
              <c:pt idx="7">
                <c:v>274</c:v>
              </c:pt>
              <c:pt idx="8">
                <c:v>405</c:v>
              </c:pt>
              <c:pt idx="9">
                <c:v>778</c:v>
              </c:pt>
              <c:pt idx="10">
                <c:v>945</c:v>
              </c:pt>
              <c:pt idx="11">
                <c:v>874</c:v>
              </c:pt>
              <c:pt idx="12">
                <c:v>883</c:v>
              </c:pt>
              <c:pt idx="13">
                <c:v>899</c:v>
              </c:pt>
              <c:pt idx="14">
                <c:v>939</c:v>
              </c:pt>
              <c:pt idx="15">
                <c:v>921</c:v>
              </c:pt>
              <c:pt idx="16">
                <c:v>452</c:v>
              </c:pt>
              <c:pt idx="17">
                <c:v>676</c:v>
              </c:pt>
              <c:pt idx="18">
                <c:v>590</c:v>
              </c:pt>
            </c:numLit>
          </c:val>
          <c:smooth val="0"/>
          <c:extLst>
            <c:ext xmlns:c16="http://schemas.microsoft.com/office/drawing/2014/chart" uri="{C3380CC4-5D6E-409C-BE32-E72D297353CC}">
              <c16:uniqueId val="{00000001-E1AD-AD42-9138-5A716FED2F92}"/>
            </c:ext>
          </c:extLst>
        </c:ser>
        <c:dLbls>
          <c:showLegendKey val="0"/>
          <c:showVal val="0"/>
          <c:showCatName val="0"/>
          <c:showSerName val="0"/>
          <c:showPercent val="0"/>
          <c:showBubbleSize val="0"/>
        </c:dLbls>
        <c:marker val="1"/>
        <c:smooth val="0"/>
        <c:axId val="1"/>
        <c:axId val="2"/>
      </c:lineChart>
      <c:catAx>
        <c:axId val="1"/>
        <c:scaling>
          <c:orientation val="minMax"/>
        </c:scaling>
        <c:delete val="0"/>
        <c:axPos val="b"/>
        <c:numFmt formatCode="General" sourceLinked="0"/>
        <c:majorTickMark val="none"/>
        <c:minorTickMark val="none"/>
        <c:tickLblPos val="nextTo"/>
        <c:txPr>
          <a:bodyPr rot="-2700000"/>
          <a:lstStyle/>
          <a:p>
            <a:pPr>
              <a:defRPr sz="1400"/>
            </a:pPr>
            <a:endParaRPr lang="es-CO"/>
          </a:p>
        </c:txPr>
        <c:crossAx val="2"/>
        <c:crosses val="autoZero"/>
        <c:auto val="1"/>
        <c:lblAlgn val="ctr"/>
        <c:lblOffset val="100"/>
        <c:noMultiLvlLbl val="1"/>
      </c:catAx>
      <c:valAx>
        <c:axId val="2"/>
        <c:scaling>
          <c:orientation val="minMax"/>
        </c:scaling>
        <c:delete val="0"/>
        <c:axPos val="l"/>
        <c:majorGridlines/>
        <c:numFmt formatCode="General" sourceLinked="1"/>
        <c:majorTickMark val="out"/>
        <c:minorTickMark val="none"/>
        <c:tickLblPos val="nextTo"/>
        <c:txPr>
          <a:bodyPr/>
          <a:lstStyle/>
          <a:p>
            <a:pPr>
              <a:defRPr sz="1400">
                <a:latin typeface="Poppins"/>
              </a:defRPr>
            </a:pPr>
            <a:endParaRPr lang="es-CO"/>
          </a:p>
        </c:txPr>
        <c:crossAx val="1"/>
        <c:crosses val="autoZero"/>
        <c:crossBetween val="between"/>
      </c:valAx>
    </c:plotArea>
    <c:legend>
      <c:legendPos val="t"/>
      <c:overlay val="0"/>
      <c:txPr>
        <a:bodyPr/>
        <a:lstStyle/>
        <a:p>
          <a:pPr>
            <a:defRPr sz="1400">
              <a:latin typeface="Poppins"/>
            </a:defRPr>
          </a:pPr>
          <a:endParaRPr lang="es-CO"/>
        </a:p>
      </c:txPr>
    </c:legend>
    <c:plotVisOnly val="1"/>
    <c:dispBlanksAs val="zero"/>
    <c:showDLblsOverMax val="1"/>
  </c:char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s-ES"/>
  <c:roundedCorners val="1"/>
  <c:style val="2"/>
  <c:chart>
    <c:title>
      <c:tx>
        <c:rich>
          <a:bodyPr/>
          <a:lstStyle/>
          <a:p>
            <a:pPr>
              <a:defRPr sz="1500" b="1">
                <a:latin typeface="Poppins Bold"/>
              </a:defRPr>
            </a:pPr>
            <a:r>
              <a:rPr lang="es-CO" sz="1500" b="1"/>
              <a:t>Diez departamentos con más delitos ambientales (2006-2025)</a:t>
            </a:r>
          </a:p>
        </c:rich>
      </c:tx>
      <c:overlay val="0"/>
    </c:title>
    <c:autoTitleDeleted val="0"/>
    <c:plotArea>
      <c:layout/>
      <c:barChart>
        <c:barDir val="bar"/>
        <c:grouping val="clustered"/>
        <c:varyColors val="0"/>
        <c:ser>
          <c:idx val="0"/>
          <c:order val="0"/>
          <c:tx>
            <c:v>Casos acumulados</c:v>
          </c:tx>
          <c:invertIfNegative val="1"/>
          <c:dLbls>
            <c:numFmt formatCode="#,##0" sourceLinked="0"/>
            <c:spPr>
              <a:noFill/>
            </c:spPr>
            <c:txPr>
              <a:bodyPr/>
              <a:lstStyle/>
              <a:p>
                <a:pPr>
                  <a:defRPr sz="1400" b="1">
                    <a:latin typeface="Poppins Bold"/>
                  </a:defRPr>
                </a:pPr>
                <a:endParaRPr lang="es-CO"/>
              </a:p>
            </c:txPr>
            <c:showLegendKey val="0"/>
            <c:showVal val="1"/>
            <c:showCatName val="0"/>
            <c:showSerName val="0"/>
            <c:showPercent val="0"/>
            <c:showBubbleSize val="1"/>
            <c:showLeaderLines val="0"/>
            <c:extLst>
              <c:ext xmlns:c15="http://schemas.microsoft.com/office/drawing/2012/chart" uri="{CE6537A1-D6FC-4f65-9D91-7224C49458BB}">
                <c15:showLeaderLines val="0"/>
              </c:ext>
            </c:extLst>
          </c:dLbls>
          <c:cat>
            <c:strLit>
              <c:ptCount val="10"/>
              <c:pt idx="0">
                <c:v>Antioquia</c:v>
              </c:pt>
              <c:pt idx="1">
                <c:v>Boyacá</c:v>
              </c:pt>
              <c:pt idx="2">
                <c:v>Cundinamarca</c:v>
              </c:pt>
              <c:pt idx="3">
                <c:v>Santander</c:v>
              </c:pt>
              <c:pt idx="4">
                <c:v>Córdoba</c:v>
              </c:pt>
              <c:pt idx="5">
                <c:v>Caldas</c:v>
              </c:pt>
              <c:pt idx="6">
                <c:v>Valle del Cauca</c:v>
              </c:pt>
              <c:pt idx="7">
                <c:v>Norte de Santander</c:v>
              </c:pt>
              <c:pt idx="8">
                <c:v>Chocó</c:v>
              </c:pt>
              <c:pt idx="9">
                <c:v>Meta</c:v>
              </c:pt>
            </c:strLit>
          </c:cat>
          <c:val>
            <c:numLit>
              <c:formatCode>General</c:formatCode>
              <c:ptCount val="10"/>
              <c:pt idx="0">
                <c:v>3467</c:v>
              </c:pt>
              <c:pt idx="1">
                <c:v>757</c:v>
              </c:pt>
              <c:pt idx="2">
                <c:v>688</c:v>
              </c:pt>
              <c:pt idx="3">
                <c:v>669</c:v>
              </c:pt>
              <c:pt idx="4">
                <c:v>501</c:v>
              </c:pt>
              <c:pt idx="5">
                <c:v>442</c:v>
              </c:pt>
              <c:pt idx="6">
                <c:v>441</c:v>
              </c:pt>
              <c:pt idx="7">
                <c:v>352</c:v>
              </c:pt>
              <c:pt idx="8">
                <c:v>338</c:v>
              </c:pt>
              <c:pt idx="9">
                <c:v>296</c:v>
              </c:pt>
            </c:numLit>
          </c:val>
          <c:extLst>
            <c:ext xmlns:c16="http://schemas.microsoft.com/office/drawing/2014/chart" uri="{C3380CC4-5D6E-409C-BE32-E72D297353CC}">
              <c16:uniqueId val="{00000000-FA3B-3C44-A07A-7328944157D2}"/>
            </c:ext>
          </c:extLst>
        </c:ser>
        <c:dLbls>
          <c:showLegendKey val="0"/>
          <c:showVal val="0"/>
          <c:showCatName val="0"/>
          <c:showSerName val="0"/>
          <c:showPercent val="0"/>
          <c:showBubbleSize val="0"/>
        </c:dLbls>
        <c:gapWidth val="50"/>
        <c:axId val="3"/>
        <c:axId val="4"/>
      </c:barChart>
      <c:catAx>
        <c:axId val="3"/>
        <c:scaling>
          <c:orientation val="maxMin"/>
        </c:scaling>
        <c:delete val="0"/>
        <c:axPos val="l"/>
        <c:numFmt formatCode="General" sourceLinked="0"/>
        <c:majorTickMark val="none"/>
        <c:minorTickMark val="none"/>
        <c:tickLblPos val="nextTo"/>
        <c:txPr>
          <a:bodyPr/>
          <a:lstStyle/>
          <a:p>
            <a:pPr>
              <a:defRPr sz="1400">
                <a:latin typeface="Poppins"/>
              </a:defRPr>
            </a:pPr>
            <a:endParaRPr lang="es-CO"/>
          </a:p>
        </c:txPr>
        <c:crossAx val="4"/>
        <c:crosses val="autoZero"/>
        <c:auto val="1"/>
        <c:lblAlgn val="ctr"/>
        <c:lblOffset val="100"/>
        <c:noMultiLvlLbl val="1"/>
      </c:catAx>
      <c:valAx>
        <c:axId val="4"/>
        <c:scaling>
          <c:orientation val="minMax"/>
        </c:scaling>
        <c:delete val="1"/>
        <c:axPos val="t"/>
        <c:numFmt formatCode="General" sourceLinked="1"/>
        <c:majorTickMark val="none"/>
        <c:minorTickMark val="none"/>
        <c:tickLblPos val="none"/>
        <c:crossAx val="3"/>
        <c:crosses val="autoZero"/>
        <c:crossBetween val="between"/>
      </c:valAx>
    </c:plotArea>
    <c:legend>
      <c:legendPos val="t"/>
      <c:overlay val="0"/>
      <c:txPr>
        <a:bodyPr/>
        <a:lstStyle/>
        <a:p>
          <a:pPr>
            <a:defRPr sz="1400">
              <a:latin typeface="Poppins"/>
            </a:defRPr>
          </a:pPr>
          <a:endParaRPr lang="es-CO"/>
        </a:p>
      </c:txPr>
    </c:legend>
    <c:plotVisOnly val="1"/>
    <c:dispBlanksAs val="zero"/>
    <c:showDLblsOverMax val="1"/>
  </c:chart>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_tradnl"/>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1018C-DBF3-144E-8282-089F7925B7E3}" type="datetimeFigureOut">
              <a:rPr lang="es-ES_tradnl" smtClean="0"/>
              <a:t>8/9/26</a:t>
            </a:fld>
            <a:endParaRPr lang="es-ES_tradnl"/>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_tradnl"/>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ES_tradnl"/>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_tradnl"/>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37917-AA21-E94A-AFC0-C4F8BB40599F}" type="slidenum">
              <a:rPr lang="es-ES_tradnl" smtClean="0"/>
              <a:t>‹Nº›</a:t>
            </a:fld>
            <a:endParaRPr lang="es-ES_tradnl"/>
          </a:p>
        </p:txBody>
      </p:sp>
    </p:spTree>
    <p:extLst>
      <p:ext uri="{BB962C8B-B14F-4D97-AF65-F5344CB8AC3E}">
        <p14:creationId xmlns:p14="http://schemas.microsoft.com/office/powerpoint/2010/main" val="3044480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E0437917-AA21-E94A-AFC0-C4F8BB40599F}" type="slidenum">
              <a:rPr lang="es-ES_tradnl" smtClean="0"/>
              <a:t>15</a:t>
            </a:fld>
            <a:endParaRPr lang="es-ES_tradnl"/>
          </a:p>
        </p:txBody>
      </p:sp>
    </p:spTree>
    <p:extLst>
      <p:ext uri="{BB962C8B-B14F-4D97-AF65-F5344CB8AC3E}">
        <p14:creationId xmlns:p14="http://schemas.microsoft.com/office/powerpoint/2010/main" val="2725405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9.sv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chart" Target="../charts/chart2.xml"/><Relationship Id="rId4" Type="http://schemas.openxmlformats.org/officeDocument/2006/relationships/chart" Target="../charts/chart1.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B484C"/>
        </a:solidFill>
        <a:effectLst/>
      </p:bgPr>
    </p:bg>
    <p:spTree>
      <p:nvGrpSpPr>
        <p:cNvPr id="1" name=""/>
        <p:cNvGrpSpPr/>
        <p:nvPr/>
      </p:nvGrpSpPr>
      <p:grpSpPr>
        <a:xfrm>
          <a:off x="0" y="0"/>
          <a:ext cx="0" cy="0"/>
          <a:chOff x="0" y="0"/>
          <a:chExt cx="0" cy="0"/>
        </a:xfrm>
      </p:grpSpPr>
      <p:sp>
        <p:nvSpPr>
          <p:cNvPr id="2" name="Freeform 2"/>
          <p:cNvSpPr/>
          <p:nvPr/>
        </p:nvSpPr>
        <p:spPr>
          <a:xfrm>
            <a:off x="0" y="0"/>
            <a:ext cx="18411991" cy="10287000"/>
          </a:xfrm>
          <a:custGeom>
            <a:avLst/>
            <a:gdLst/>
            <a:ahLst/>
            <a:cxnLst/>
            <a:rect l="l" t="t" r="r" b="b"/>
            <a:pathLst>
              <a:path w="18411991" h="10287000">
                <a:moveTo>
                  <a:pt x="0" y="0"/>
                </a:moveTo>
                <a:lnTo>
                  <a:pt x="18411991" y="0"/>
                </a:lnTo>
                <a:lnTo>
                  <a:pt x="18411991" y="10287000"/>
                </a:lnTo>
                <a:lnTo>
                  <a:pt x="0" y="10287000"/>
                </a:lnTo>
                <a:lnTo>
                  <a:pt x="0" y="0"/>
                </a:lnTo>
                <a:close/>
              </a:path>
            </a:pathLst>
          </a:custGeom>
          <a:blipFill>
            <a:blip r:embed="rId2"/>
            <a:stretch>
              <a:fillRect l="-1048" r="-1048" b="-21823"/>
            </a:stretch>
          </a:blipFill>
        </p:spPr>
        <p:txBody>
          <a:bodyPr/>
          <a:lstStyle/>
          <a:p>
            <a:endParaRPr lang="es-ES_tradnl"/>
          </a:p>
        </p:txBody>
      </p:sp>
      <p:grpSp>
        <p:nvGrpSpPr>
          <p:cNvPr id="3" name="Group 3"/>
          <p:cNvGrpSpPr/>
          <p:nvPr/>
        </p:nvGrpSpPr>
        <p:grpSpPr>
          <a:xfrm>
            <a:off x="0" y="1"/>
            <a:ext cx="18411991" cy="10287000"/>
            <a:chOff x="0" y="0"/>
            <a:chExt cx="4816593" cy="2761536"/>
          </a:xfrm>
        </p:grpSpPr>
        <p:sp>
          <p:nvSpPr>
            <p:cNvPr id="4" name="Freeform 4"/>
            <p:cNvSpPr/>
            <p:nvPr/>
          </p:nvSpPr>
          <p:spPr>
            <a:xfrm>
              <a:off x="0" y="0"/>
              <a:ext cx="4816592" cy="2761536"/>
            </a:xfrm>
            <a:custGeom>
              <a:avLst/>
              <a:gdLst/>
              <a:ahLst/>
              <a:cxnLst/>
              <a:rect l="l" t="t" r="r" b="b"/>
              <a:pathLst>
                <a:path w="4816592" h="2761536">
                  <a:moveTo>
                    <a:pt x="0" y="0"/>
                  </a:moveTo>
                  <a:lnTo>
                    <a:pt x="4816592" y="0"/>
                  </a:lnTo>
                  <a:lnTo>
                    <a:pt x="4816592" y="2761536"/>
                  </a:lnTo>
                  <a:lnTo>
                    <a:pt x="0" y="2761536"/>
                  </a:lnTo>
                  <a:close/>
                </a:path>
              </a:pathLst>
            </a:custGeom>
            <a:solidFill>
              <a:srgbClr val="2B484C">
                <a:alpha val="94902"/>
              </a:srgbClr>
            </a:solidFill>
          </p:spPr>
          <p:txBody>
            <a:bodyPr/>
            <a:lstStyle/>
            <a:p>
              <a:endParaRPr lang="es-ES_tradnl"/>
            </a:p>
          </p:txBody>
        </p:sp>
        <p:sp>
          <p:nvSpPr>
            <p:cNvPr id="5" name="TextBox 5"/>
            <p:cNvSpPr txBox="1"/>
            <p:nvPr/>
          </p:nvSpPr>
          <p:spPr>
            <a:xfrm>
              <a:off x="0" y="-9525"/>
              <a:ext cx="4816593" cy="2771061"/>
            </a:xfrm>
            <a:prstGeom prst="rect">
              <a:avLst/>
            </a:prstGeom>
          </p:spPr>
          <p:txBody>
            <a:bodyPr lIns="50800" tIns="50800" rIns="50800" bIns="50800" rtlCol="0" anchor="ctr"/>
            <a:lstStyle/>
            <a:p>
              <a:pPr algn="ctr">
                <a:lnSpc>
                  <a:spcPts val="2874"/>
                </a:lnSpc>
              </a:pPr>
              <a:endParaRPr/>
            </a:p>
          </p:txBody>
        </p:sp>
      </p:grpSp>
      <p:sp>
        <p:nvSpPr>
          <p:cNvPr id="6" name="TextBox 6"/>
          <p:cNvSpPr txBox="1"/>
          <p:nvPr/>
        </p:nvSpPr>
        <p:spPr>
          <a:xfrm>
            <a:off x="1028700" y="8890000"/>
            <a:ext cx="12700000" cy="707886"/>
          </a:xfrm>
          <a:prstGeom prst="rect">
            <a:avLst/>
          </a:prstGeom>
        </p:spPr>
        <p:txBody>
          <a:bodyPr lIns="0" tIns="0" rIns="0" bIns="0" rtlCol="0" anchor="t">
            <a:spAutoFit/>
          </a:bodyPr>
          <a:lstStyle/>
          <a:p>
            <a:pPr algn="just">
              <a:buNone/>
            </a:pPr>
            <a:r>
              <a:rPr lang="es-CO" sz="2500" b="0" dirty="0">
                <a:solidFill>
                  <a:srgbClr val="FFFFFF"/>
                </a:solidFill>
                <a:latin typeface="Poppins"/>
                <a:cs typeface="Poppins"/>
              </a:rPr>
              <a:t>Instituto ECOS</a:t>
            </a:r>
          </a:p>
          <a:p>
            <a:pPr algn="just">
              <a:buNone/>
            </a:pPr>
            <a:r>
              <a:rPr lang="es-CO" sz="2100" b="0" dirty="0">
                <a:solidFill>
                  <a:srgbClr val="FFFFFF"/>
                </a:solidFill>
                <a:latin typeface="Poppins"/>
                <a:cs typeface="Poppins"/>
              </a:rPr>
              <a:t>Grupo de Diálogo sobre Minería en Colombia</a:t>
            </a:r>
          </a:p>
        </p:txBody>
      </p:sp>
      <p:sp>
        <p:nvSpPr>
          <p:cNvPr id="7" name="TextBox 7"/>
          <p:cNvSpPr txBox="1"/>
          <p:nvPr/>
        </p:nvSpPr>
        <p:spPr>
          <a:xfrm>
            <a:off x="550481" y="8232001"/>
            <a:ext cx="10782300" cy="553998"/>
          </a:xfrm>
          <a:prstGeom prst="rect">
            <a:avLst/>
          </a:prstGeom>
        </p:spPr>
        <p:txBody>
          <a:bodyPr wrap="square" lIns="0" tIns="0" rIns="0" bIns="0" rtlCol="0" anchor="t">
            <a:spAutoFit/>
          </a:bodyPr>
          <a:lstStyle/>
          <a:p>
            <a:pPr algn="ctr">
              <a:buNone/>
            </a:pPr>
            <a:r>
              <a:rPr lang="es-CO" sz="3600" b="1" dirty="0">
                <a:solidFill>
                  <a:srgbClr val="FFFFFF"/>
                </a:solidFill>
                <a:latin typeface="Poppins Bold"/>
                <a:cs typeface="Poppins Bold"/>
              </a:rPr>
              <a:t>DDHH, minería y competitividad territorial</a:t>
            </a:r>
          </a:p>
        </p:txBody>
      </p:sp>
      <p:sp>
        <p:nvSpPr>
          <p:cNvPr id="8" name="Freeform 8" descr="Vector image"/>
          <p:cNvSpPr/>
          <p:nvPr/>
        </p:nvSpPr>
        <p:spPr>
          <a:xfrm>
            <a:off x="4325681" y="85789"/>
            <a:ext cx="3231900" cy="7324493"/>
          </a:xfrm>
          <a:custGeom>
            <a:avLst/>
            <a:gdLst/>
            <a:ahLst/>
            <a:cxnLst/>
            <a:rect l="l" t="t" r="r" b="b"/>
            <a:pathLst>
              <a:path w="3231900" h="7324493">
                <a:moveTo>
                  <a:pt x="0" y="0"/>
                </a:moveTo>
                <a:lnTo>
                  <a:pt x="3231901" y="0"/>
                </a:lnTo>
                <a:lnTo>
                  <a:pt x="3231901" y="7324493"/>
                </a:lnTo>
                <a:lnTo>
                  <a:pt x="0" y="7324493"/>
                </a:lnTo>
                <a:lnTo>
                  <a:pt x="0" y="0"/>
                </a:lnTo>
                <a:close/>
              </a:path>
            </a:pathLst>
          </a:custGeom>
          <a:blipFill>
            <a:blip r:embed="rId3"/>
            <a:stretch>
              <a:fillRect l="-335373"/>
            </a:stretch>
          </a:blipFill>
        </p:spPr>
        <p:txBody>
          <a:bodyPr/>
          <a:lstStyle/>
          <a:p>
            <a:endParaRPr lang="es-ES_tradnl"/>
          </a:p>
        </p:txBody>
      </p:sp>
      <p:sp>
        <p:nvSpPr>
          <p:cNvPr id="9" name="TextBox 9"/>
          <p:cNvSpPr txBox="1"/>
          <p:nvPr/>
        </p:nvSpPr>
        <p:spPr>
          <a:xfrm>
            <a:off x="3018746" y="5019517"/>
            <a:ext cx="6986787" cy="2181157"/>
          </a:xfrm>
          <a:prstGeom prst="rect">
            <a:avLst/>
          </a:prstGeom>
        </p:spPr>
        <p:txBody>
          <a:bodyPr lIns="0" tIns="0" rIns="0" bIns="0" rtlCol="0" anchor="t">
            <a:spAutoFit/>
          </a:bodyPr>
          <a:lstStyle/>
          <a:p>
            <a:pPr algn="ctr">
              <a:lnSpc>
                <a:spcPts val="16944"/>
              </a:lnSpc>
              <a:spcBef>
                <a:spcPct val="0"/>
              </a:spcBef>
            </a:pPr>
            <a:r>
              <a:rPr lang="en-US" sz="12103" spc="3207">
                <a:solidFill>
                  <a:srgbClr val="FFFFFF"/>
                </a:solidFill>
                <a:latin typeface="Poppins"/>
                <a:ea typeface="Poppins"/>
                <a:cs typeface="Poppins"/>
                <a:sym typeface="Poppins"/>
              </a:rPr>
              <a:t>EC  S</a:t>
            </a:r>
          </a:p>
        </p:txBody>
      </p:sp>
      <p:sp>
        <p:nvSpPr>
          <p:cNvPr id="10" name="TextBox 10"/>
          <p:cNvSpPr txBox="1"/>
          <p:nvPr/>
        </p:nvSpPr>
        <p:spPr>
          <a:xfrm>
            <a:off x="6484896" y="5037254"/>
            <a:ext cx="1502873" cy="2163419"/>
          </a:xfrm>
          <a:prstGeom prst="rect">
            <a:avLst/>
          </a:prstGeom>
        </p:spPr>
        <p:txBody>
          <a:bodyPr lIns="0" tIns="0" rIns="0" bIns="0" rtlCol="0" anchor="t">
            <a:spAutoFit/>
          </a:bodyPr>
          <a:lstStyle/>
          <a:p>
            <a:pPr algn="ctr">
              <a:lnSpc>
                <a:spcPts val="16759"/>
              </a:lnSpc>
              <a:spcBef>
                <a:spcPct val="0"/>
              </a:spcBef>
            </a:pPr>
            <a:r>
              <a:rPr lang="en-US" sz="11971" spc="3172">
                <a:solidFill>
                  <a:srgbClr val="FFFFFF"/>
                </a:solidFill>
                <a:latin typeface="Poppins Thin"/>
                <a:ea typeface="Poppins Thin"/>
                <a:cs typeface="Poppins Thin"/>
                <a:sym typeface="Poppins Thin"/>
              </a:rPr>
              <a:t>O</a:t>
            </a:r>
          </a:p>
        </p:txBody>
      </p:sp>
      <p:sp>
        <p:nvSpPr>
          <p:cNvPr id="11" name="TextBox 11"/>
          <p:cNvSpPr txBox="1"/>
          <p:nvPr/>
        </p:nvSpPr>
        <p:spPr>
          <a:xfrm>
            <a:off x="6350053" y="5037254"/>
            <a:ext cx="1664238" cy="2163419"/>
          </a:xfrm>
          <a:prstGeom prst="rect">
            <a:avLst/>
          </a:prstGeom>
        </p:spPr>
        <p:txBody>
          <a:bodyPr lIns="0" tIns="0" rIns="0" bIns="0" rtlCol="0" anchor="t">
            <a:spAutoFit/>
          </a:bodyPr>
          <a:lstStyle/>
          <a:p>
            <a:pPr algn="ctr">
              <a:lnSpc>
                <a:spcPts val="16759"/>
              </a:lnSpc>
              <a:spcBef>
                <a:spcPct val="0"/>
              </a:spcBef>
            </a:pPr>
            <a:r>
              <a:rPr lang="en-US" sz="11971" spc="3172">
                <a:solidFill>
                  <a:srgbClr val="FFFFFF"/>
                </a:solidFill>
                <a:latin typeface="Poppins Thin"/>
                <a:ea typeface="Poppins Thin"/>
                <a:cs typeface="Poppins Thin"/>
                <a:sym typeface="Poppins Thin"/>
              </a:rPr>
              <a:t>O</a:t>
            </a:r>
          </a:p>
        </p:txBody>
      </p:sp>
      <p:sp>
        <p:nvSpPr>
          <p:cNvPr id="12" name="TextBox 12"/>
          <p:cNvSpPr txBox="1"/>
          <p:nvPr/>
        </p:nvSpPr>
        <p:spPr>
          <a:xfrm>
            <a:off x="3733800" y="5037254"/>
            <a:ext cx="7005065" cy="2163311"/>
          </a:xfrm>
          <a:prstGeom prst="rect">
            <a:avLst/>
          </a:prstGeom>
        </p:spPr>
        <p:txBody>
          <a:bodyPr lIns="0" tIns="0" rIns="0" bIns="0" rtlCol="0" anchor="t">
            <a:spAutoFit/>
          </a:bodyPr>
          <a:lstStyle/>
          <a:p>
            <a:pPr algn="ctr">
              <a:lnSpc>
                <a:spcPts val="16759"/>
              </a:lnSpc>
              <a:spcBef>
                <a:spcPct val="0"/>
              </a:spcBef>
            </a:pPr>
            <a:r>
              <a:rPr lang="en-US" sz="11971" spc="3172" dirty="0">
                <a:solidFill>
                  <a:srgbClr val="FFFFFF"/>
                </a:solidFill>
                <a:latin typeface="Poppins Thin"/>
                <a:ea typeface="Poppins Thin"/>
                <a:cs typeface="Poppins Thin"/>
                <a:sym typeface="Poppins Thin"/>
              </a:rPr>
              <a:t>O</a:t>
            </a:r>
          </a:p>
        </p:txBody>
      </p:sp>
      <p:pic>
        <p:nvPicPr>
          <p:cNvPr id="13" name="Imagen 12">
            <a:extLst>
              <a:ext uri="{FF2B5EF4-FFF2-40B4-BE49-F238E27FC236}">
                <a16:creationId xmlns:a16="http://schemas.microsoft.com/office/drawing/2014/main" id="{0091D1BF-D29A-0FF6-E3D1-7F5C3E921A96}"/>
              </a:ext>
            </a:extLst>
          </p:cNvPr>
          <p:cNvPicPr>
            <a:picLocks noChangeAspect="1"/>
          </p:cNvPicPr>
          <p:nvPr/>
        </p:nvPicPr>
        <p:blipFill>
          <a:blip r:embed="rId4"/>
          <a:stretch>
            <a:fillRect/>
          </a:stretch>
        </p:blipFill>
        <p:spPr>
          <a:xfrm>
            <a:off x="12474737" y="2019300"/>
            <a:ext cx="4597400" cy="6489700"/>
          </a:xfrm>
          <a:prstGeom prst="rect">
            <a:avLst/>
          </a:prstGeom>
        </p:spPr>
      </p:pic>
    </p:spTree>
    <p:extLst>
      <p:ext uri="{BB962C8B-B14F-4D97-AF65-F5344CB8AC3E}">
        <p14:creationId xmlns:p14="http://schemas.microsoft.com/office/powerpoint/2010/main" val="3114892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s-ES_tradnl"/>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91" t="-19372" r="-391"/>
            </a:stretch>
          </a:blipFill>
        </p:spPr>
        <p:txBody>
          <a:bodyPr/>
          <a:lstStyle/>
          <a:p>
            <a:endParaRPr lang="es-ES_tradnl"/>
          </a:p>
        </p:txBody>
      </p:sp>
      <p:grpSp>
        <p:nvGrpSpPr>
          <p:cNvPr id="4" name="Group 4"/>
          <p:cNvGrpSpPr/>
          <p:nvPr/>
        </p:nvGrpSpPr>
        <p:grpSpPr>
          <a:xfrm>
            <a:off x="-311811" y="0"/>
            <a:ext cx="18911622" cy="10287000"/>
            <a:chOff x="0" y="0"/>
            <a:chExt cx="4980839" cy="2709333"/>
          </a:xfrm>
        </p:grpSpPr>
        <p:sp>
          <p:nvSpPr>
            <p:cNvPr id="5" name="Freeform 5"/>
            <p:cNvSpPr/>
            <p:nvPr/>
          </p:nvSpPr>
          <p:spPr>
            <a:xfrm>
              <a:off x="0" y="0"/>
              <a:ext cx="4980839" cy="2709333"/>
            </a:xfrm>
            <a:custGeom>
              <a:avLst/>
              <a:gdLst/>
              <a:ahLst/>
              <a:cxnLst/>
              <a:rect l="l" t="t" r="r" b="b"/>
              <a:pathLst>
                <a:path w="4980839" h="2709333">
                  <a:moveTo>
                    <a:pt x="0" y="0"/>
                  </a:moveTo>
                  <a:lnTo>
                    <a:pt x="4980839" y="0"/>
                  </a:lnTo>
                  <a:lnTo>
                    <a:pt x="4980839" y="2709333"/>
                  </a:lnTo>
                  <a:lnTo>
                    <a:pt x="0" y="2709333"/>
                  </a:lnTo>
                  <a:close/>
                </a:path>
              </a:pathLst>
            </a:custGeom>
            <a:solidFill>
              <a:srgbClr val="2B484C">
                <a:alpha val="93725"/>
              </a:srgbClr>
            </a:solidFill>
          </p:spPr>
          <p:txBody>
            <a:bodyPr/>
            <a:lstStyle/>
            <a:p>
              <a:endParaRPr lang="es-ES_tradnl"/>
            </a:p>
          </p:txBody>
        </p:sp>
        <p:sp>
          <p:nvSpPr>
            <p:cNvPr id="6" name="TextBox 6"/>
            <p:cNvSpPr txBox="1"/>
            <p:nvPr/>
          </p:nvSpPr>
          <p:spPr>
            <a:xfrm>
              <a:off x="0" y="-38100"/>
              <a:ext cx="4980839" cy="2747433"/>
            </a:xfrm>
            <a:prstGeom prst="rect">
              <a:avLst/>
            </a:prstGeom>
          </p:spPr>
          <p:txBody>
            <a:bodyPr lIns="50800" tIns="50800" rIns="50800" bIns="50800" rtlCol="0" anchor="ctr"/>
            <a:lstStyle/>
            <a:p>
              <a:pPr algn="ctr">
                <a:lnSpc>
                  <a:spcPts val="2859"/>
                </a:lnSpc>
              </a:pPr>
              <a:endParaRPr/>
            </a:p>
            <a:p>
              <a:pPr algn="ctr">
                <a:lnSpc>
                  <a:spcPts val="2859"/>
                </a:lnSpc>
              </a:pPr>
              <a:endParaRPr/>
            </a:p>
          </p:txBody>
        </p:sp>
      </p:grpSp>
      <p:grpSp>
        <p:nvGrpSpPr>
          <p:cNvPr id="7" name="Group 7"/>
          <p:cNvGrpSpPr/>
          <p:nvPr/>
        </p:nvGrpSpPr>
        <p:grpSpPr>
          <a:xfrm>
            <a:off x="16275498" y="-120212"/>
            <a:ext cx="2012502" cy="2050694"/>
            <a:chOff x="0" y="0"/>
            <a:chExt cx="2683335" cy="2734259"/>
          </a:xfrm>
        </p:grpSpPr>
        <p:sp>
          <p:nvSpPr>
            <p:cNvPr id="8" name="TextBox 8"/>
            <p:cNvSpPr txBox="1"/>
            <p:nvPr/>
          </p:nvSpPr>
          <p:spPr>
            <a:xfrm>
              <a:off x="40987" y="2383129"/>
              <a:ext cx="2475020" cy="351130"/>
            </a:xfrm>
            <a:prstGeom prst="rect">
              <a:avLst/>
            </a:prstGeom>
          </p:spPr>
          <p:txBody>
            <a:bodyPr lIns="0" tIns="0" rIns="0" bIns="0" rtlCol="0" anchor="t">
              <a:spAutoFit/>
            </a:bodyPr>
            <a:lstStyle/>
            <a:p>
              <a:pPr algn="ctr">
                <a:lnSpc>
                  <a:spcPts val="1040"/>
                </a:lnSpc>
                <a:spcBef>
                  <a:spcPct val="0"/>
                </a:spcBef>
              </a:pPr>
              <a:r>
                <a:rPr lang="en-US" sz="743" spc="268">
                  <a:solidFill>
                    <a:srgbClr val="FFFFFF"/>
                  </a:solidFill>
                  <a:latin typeface="Poppins"/>
                  <a:ea typeface="Poppins"/>
                  <a:cs typeface="Poppins"/>
                  <a:sym typeface="Poppins"/>
                </a:rPr>
                <a:t>INSTITUTO DE DIÁLOGO ENTRE OPUESTOS</a:t>
              </a:r>
            </a:p>
          </p:txBody>
        </p:sp>
        <p:sp>
          <p:nvSpPr>
            <p:cNvPr id="9" name="Freeform 9" descr="Vector image"/>
            <p:cNvSpPr/>
            <p:nvPr/>
          </p:nvSpPr>
          <p:spPr>
            <a:xfrm>
              <a:off x="614677" y="0"/>
              <a:ext cx="1123334" cy="2545825"/>
            </a:xfrm>
            <a:custGeom>
              <a:avLst/>
              <a:gdLst/>
              <a:ahLst/>
              <a:cxnLst/>
              <a:rect l="l" t="t" r="r" b="b"/>
              <a:pathLst>
                <a:path w="1123334" h="2545825">
                  <a:moveTo>
                    <a:pt x="0" y="0"/>
                  </a:moveTo>
                  <a:lnTo>
                    <a:pt x="1123334" y="0"/>
                  </a:lnTo>
                  <a:lnTo>
                    <a:pt x="1123334" y="2545825"/>
                  </a:lnTo>
                  <a:lnTo>
                    <a:pt x="0" y="2545825"/>
                  </a:lnTo>
                  <a:lnTo>
                    <a:pt x="0" y="0"/>
                  </a:lnTo>
                  <a:close/>
                </a:path>
              </a:pathLst>
            </a:custGeom>
            <a:blipFill>
              <a:blip r:embed="rId4"/>
              <a:stretch>
                <a:fillRect l="-335373"/>
              </a:stretch>
            </a:blipFill>
          </p:spPr>
          <p:txBody>
            <a:bodyPr/>
            <a:lstStyle/>
            <a:p>
              <a:endParaRPr lang="es-ES_tradnl"/>
            </a:p>
          </p:txBody>
        </p:sp>
        <p:sp>
          <p:nvSpPr>
            <p:cNvPr id="10" name="TextBox 10"/>
            <p:cNvSpPr txBox="1"/>
            <p:nvPr/>
          </p:nvSpPr>
          <p:spPr>
            <a:xfrm>
              <a:off x="0" y="1692196"/>
              <a:ext cx="2428446" cy="724661"/>
            </a:xfrm>
            <a:prstGeom prst="rect">
              <a:avLst/>
            </a:prstGeom>
          </p:spPr>
          <p:txBody>
            <a:bodyPr lIns="0" tIns="0" rIns="0" bIns="0" rtlCol="0" anchor="t">
              <a:spAutoFit/>
            </a:bodyPr>
            <a:lstStyle/>
            <a:p>
              <a:pPr algn="ctr">
                <a:lnSpc>
                  <a:spcPts val="4417"/>
                </a:lnSpc>
                <a:spcBef>
                  <a:spcPct val="0"/>
                </a:spcBef>
              </a:pPr>
              <a:r>
                <a:rPr lang="en-US" sz="3155" spc="836">
                  <a:solidFill>
                    <a:srgbClr val="FFFFFF"/>
                  </a:solidFill>
                  <a:latin typeface="Poppins"/>
                  <a:ea typeface="Poppins"/>
                  <a:cs typeface="Poppins"/>
                  <a:sym typeface="Poppins"/>
                </a:rPr>
                <a:t>EC  S</a:t>
              </a:r>
            </a:p>
          </p:txBody>
        </p:sp>
        <p:sp>
          <p:nvSpPr>
            <p:cNvPr id="11" name="TextBox 11"/>
            <p:cNvSpPr txBox="1"/>
            <p:nvPr/>
          </p:nvSpPr>
          <p:spPr>
            <a:xfrm>
              <a:off x="1204754" y="1688836"/>
              <a:ext cx="522364"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2" name="TextBox 12"/>
            <p:cNvSpPr txBox="1"/>
            <p:nvPr/>
          </p:nvSpPr>
          <p:spPr>
            <a:xfrm>
              <a:off x="1157886" y="1688837"/>
              <a:ext cx="578451"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3" name="TextBox 13"/>
            <p:cNvSpPr txBox="1"/>
            <p:nvPr/>
          </p:nvSpPr>
          <p:spPr>
            <a:xfrm>
              <a:off x="248536" y="1688836"/>
              <a:ext cx="2434799" cy="727983"/>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grpSp>
      <p:sp>
        <p:nvSpPr>
          <p:cNvPr id="14" name="CuadroTexto 13">
            <a:extLst>
              <a:ext uri="{FF2B5EF4-FFF2-40B4-BE49-F238E27FC236}">
                <a16:creationId xmlns:a16="http://schemas.microsoft.com/office/drawing/2014/main" id="{55309D8D-9F25-B842-BA27-D8A3E4C4398C}"/>
              </a:ext>
            </a:extLst>
          </p:cNvPr>
          <p:cNvSpPr txBox="1"/>
          <p:nvPr/>
        </p:nvSpPr>
        <p:spPr>
          <a:xfrm>
            <a:off x="1028700" y="3175000"/>
            <a:ext cx="3810000" cy="1905000"/>
          </a:xfrm>
          <a:prstGeom prst="rect">
            <a:avLst/>
          </a:prstGeom>
          <a:noFill/>
        </p:spPr>
        <p:txBody>
          <a:bodyPr vertOverflow="overflow" vert="horz" wrap="square" rtlCol="0" anchor="t">
            <a:noAutofit/>
          </a:bodyPr>
          <a:lstStyle/>
          <a:p>
            <a:pPr algn="l"/>
            <a:r>
              <a:rPr lang="es-ES_tradnl" sz="12000" b="1">
                <a:solidFill>
                  <a:srgbClr val="EF5828"/>
                </a:solidFill>
                <a:latin typeface="Poppins Bold"/>
                <a:cs typeface="Poppins Bold"/>
              </a:rPr>
              <a:t>01</a:t>
            </a:r>
          </a:p>
        </p:txBody>
      </p:sp>
      <p:sp>
        <p:nvSpPr>
          <p:cNvPr id="15" name="Rectángulo 14">
            <a:extLst>
              <a:ext uri="{FF2B5EF4-FFF2-40B4-BE49-F238E27FC236}">
                <a16:creationId xmlns:a16="http://schemas.microsoft.com/office/drawing/2014/main" id="{CB708D0C-AE4A-2D4F-AC40-BC1BE2F35CF7}"/>
              </a:ext>
            </a:extLst>
          </p:cNvPr>
          <p:cNvSpPr/>
          <p:nvPr/>
        </p:nvSpPr>
        <p:spPr>
          <a:xfrm>
            <a:off x="1066800" y="5232400"/>
            <a:ext cx="2032000" cy="762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6" name="CuadroTexto 15">
            <a:extLst>
              <a:ext uri="{FF2B5EF4-FFF2-40B4-BE49-F238E27FC236}">
                <a16:creationId xmlns:a16="http://schemas.microsoft.com/office/drawing/2014/main" id="{50C75526-9F39-D241-8097-7C1F4C845FBC}"/>
              </a:ext>
            </a:extLst>
          </p:cNvPr>
          <p:cNvSpPr txBox="1"/>
          <p:nvPr/>
        </p:nvSpPr>
        <p:spPr>
          <a:xfrm>
            <a:off x="1028700" y="5638800"/>
            <a:ext cx="13970000" cy="1397000"/>
          </a:xfrm>
          <a:prstGeom prst="rect">
            <a:avLst/>
          </a:prstGeom>
          <a:noFill/>
        </p:spPr>
        <p:txBody>
          <a:bodyPr vertOverflow="overflow" vert="horz" wrap="square" rtlCol="0" anchor="t">
            <a:noAutofit/>
          </a:bodyPr>
          <a:lstStyle/>
          <a:p>
            <a:pPr algn="l"/>
            <a:r>
              <a:rPr lang="es-ES_tradnl" sz="6000" b="1">
                <a:solidFill>
                  <a:srgbClr val="FFFFFF"/>
                </a:solidFill>
                <a:latin typeface="Poppins Bold"/>
                <a:cs typeface="Poppins Bold"/>
              </a:rPr>
              <a:t>Punto de partida</a:t>
            </a:r>
          </a:p>
        </p:txBody>
      </p:sp>
      <p:sp>
        <p:nvSpPr>
          <p:cNvPr id="17" name="CuadroTexto 16">
            <a:extLst>
              <a:ext uri="{FF2B5EF4-FFF2-40B4-BE49-F238E27FC236}">
                <a16:creationId xmlns:a16="http://schemas.microsoft.com/office/drawing/2014/main" id="{4F23DD28-373E-4E43-B488-91C6C766436D}"/>
              </a:ext>
            </a:extLst>
          </p:cNvPr>
          <p:cNvSpPr txBox="1"/>
          <p:nvPr/>
        </p:nvSpPr>
        <p:spPr>
          <a:xfrm>
            <a:off x="1028700" y="7188200"/>
            <a:ext cx="12700000" cy="762000"/>
          </a:xfrm>
          <a:prstGeom prst="rect">
            <a:avLst/>
          </a:prstGeom>
          <a:noFill/>
        </p:spPr>
        <p:txBody>
          <a:bodyPr vertOverflow="overflow" vert="horz" wrap="square" rtlCol="0" anchor="t">
            <a:noAutofit/>
          </a:bodyPr>
          <a:lstStyle/>
          <a:p>
            <a:pPr algn="l"/>
            <a:r>
              <a:rPr lang="es-ES_tradnl" sz="2200">
                <a:solidFill>
                  <a:srgbClr val="9DC4C8"/>
                </a:solidFill>
                <a:latin typeface="Poppins"/>
                <a:cs typeface="Poppins"/>
              </a:rPr>
              <a:t>Qué es la minería en Colombia hoy y bajo qué marco la leemos</a:t>
            </a:r>
          </a:p>
        </p:txBody>
      </p:sp>
    </p:spTree>
    <p:extLst>
      <p:ext uri="{BB962C8B-B14F-4D97-AF65-F5344CB8AC3E}">
        <p14:creationId xmlns:p14="http://schemas.microsoft.com/office/powerpoint/2010/main" val="1576579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22"/>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2"/>
            <a:stretch>
              <a:fillRect l="-26916" t="-1849549" r="-30508" b="-1515802"/>
            </a:stretch>
          </a:blipFill>
        </p:spPr>
        <p:txBody>
          <a:bodyPr/>
          <a:lstStyle/>
          <a:p>
            <a:endParaRPr lang="es-ES_tradnl"/>
          </a:p>
        </p:txBody>
      </p:sp>
      <p:sp>
        <p:nvSpPr>
          <p:cNvPr id="23" name="Freeform 23"/>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2"/>
            <a:stretch>
              <a:fillRect l="-26916" t="-1849549" r="-30508" b="-1515802"/>
            </a:stretch>
          </a:blipFill>
        </p:spPr>
        <p:txBody>
          <a:bodyPr/>
          <a:lstStyle/>
          <a:p>
            <a:endParaRPr lang="es-ES_tradnl"/>
          </a:p>
        </p:txBody>
      </p:sp>
      <p:grpSp>
        <p:nvGrpSpPr>
          <p:cNvPr id="24" name="Group 24"/>
          <p:cNvGrpSpPr/>
          <p:nvPr/>
        </p:nvGrpSpPr>
        <p:grpSpPr>
          <a:xfrm>
            <a:off x="16281400" y="-114300"/>
            <a:ext cx="2006600" cy="1943100"/>
            <a:chOff x="0" y="0"/>
            <a:chExt cx="3240118" cy="3131687"/>
          </a:xfrm>
        </p:grpSpPr>
        <p:sp>
          <p:nvSpPr>
            <p:cNvPr id="25" name="TextBox 25"/>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26" name="Freeform 26"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3"/>
              <a:stretch>
                <a:fillRect l="-335373"/>
              </a:stretch>
            </a:blipFill>
          </p:spPr>
          <p:txBody>
            <a:bodyPr/>
            <a:lstStyle/>
            <a:p>
              <a:endParaRPr lang="es-ES_tradnl"/>
            </a:p>
          </p:txBody>
        </p:sp>
        <p:sp>
          <p:nvSpPr>
            <p:cNvPr id="27" name="TextBox 27"/>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28" name="TextBox 28"/>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29" name="TextBox 29"/>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30" name="TextBox 30"/>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501" name="S501"/>
          <p:cNvSpPr/>
          <p:nvPr/>
        </p:nvSpPr>
        <p:spPr>
          <a:xfrm>
            <a:off x="1257300" y="1168400"/>
            <a:ext cx="14605000" cy="736600"/>
          </a:xfrm>
          <a:prstGeom prst="rect">
            <a:avLst/>
          </a:prstGeom>
          <a:noFill/>
          <a:ln>
            <a:noFill/>
          </a:ln>
        </p:spPr>
        <p:txBody>
          <a:bodyPr wrap="square" lIns="0" tIns="0" rIns="0" bIns="0" anchor="t" anchorCtr="0">
            <a:noAutofit/>
          </a:bodyPr>
          <a:lstStyle/>
          <a:p>
            <a:pPr algn="just">
              <a:buNone/>
            </a:pPr>
            <a:r>
              <a:rPr lang="es-CO" sz="3600" b="1" dirty="0">
                <a:solidFill>
                  <a:srgbClr val="1A401F"/>
                </a:solidFill>
                <a:latin typeface="Poppins Bold"/>
                <a:cs typeface="Poppins Bold"/>
              </a:rPr>
              <a:t>De qué trata este documento</a:t>
            </a:r>
          </a:p>
        </p:txBody>
      </p:sp>
      <p:sp>
        <p:nvSpPr>
          <p:cNvPr id="502" name="S502"/>
          <p:cNvSpPr/>
          <p:nvPr/>
        </p:nvSpPr>
        <p:spPr>
          <a:xfrm>
            <a:off x="1028700" y="2489200"/>
            <a:ext cx="15748000" cy="1168400"/>
          </a:xfrm>
          <a:prstGeom prst="roundRect">
            <a:avLst/>
          </a:prstGeom>
          <a:solidFill>
            <a:srgbClr val="2B484C"/>
          </a:solidFill>
          <a:ln>
            <a:noFill/>
          </a:ln>
        </p:spPr>
        <p:txBody>
          <a:bodyPr wrap="square" lIns="0" tIns="0" rIns="0" bIns="0" anchor="t"/>
          <a:lstStyle/>
          <a:p>
            <a:endParaRPr lang="es-CO"/>
          </a:p>
        </p:txBody>
      </p:sp>
      <p:sp>
        <p:nvSpPr>
          <p:cNvPr id="503" name="S503"/>
          <p:cNvSpPr/>
          <p:nvPr/>
        </p:nvSpPr>
        <p:spPr>
          <a:xfrm>
            <a:off x="1333500" y="2717800"/>
            <a:ext cx="15138400" cy="762000"/>
          </a:xfrm>
          <a:prstGeom prst="rect">
            <a:avLst/>
          </a:prstGeom>
          <a:noFill/>
          <a:ln>
            <a:noFill/>
          </a:ln>
        </p:spPr>
        <p:txBody>
          <a:bodyPr wrap="square" lIns="0" tIns="0" rIns="0" bIns="0" anchor="t"/>
          <a:lstStyle/>
          <a:p>
            <a:pPr algn="just">
              <a:buNone/>
            </a:pPr>
            <a:r>
              <a:rPr lang="es-CO" sz="2000" b="0" dirty="0">
                <a:solidFill>
                  <a:srgbClr val="FFFFFF"/>
                </a:solidFill>
                <a:latin typeface="Poppins"/>
                <a:cs typeface="Poppins"/>
              </a:rPr>
              <a:t>Un análisis crítico de la relación entre minería, DDHH y competitividad territorial, con los DDHH como eje articulador de las políticas públicas, los marcos normativos, la gestión empresarial y la gobernanza territorial.</a:t>
            </a:r>
          </a:p>
        </p:txBody>
      </p:sp>
      <p:sp>
        <p:nvSpPr>
          <p:cNvPr id="504" name="S504"/>
          <p:cNvSpPr/>
          <p:nvPr/>
        </p:nvSpPr>
        <p:spPr>
          <a:xfrm>
            <a:off x="1028700" y="4064000"/>
            <a:ext cx="5080000" cy="50800"/>
          </a:xfrm>
          <a:prstGeom prst="rect">
            <a:avLst/>
          </a:prstGeom>
          <a:solidFill>
            <a:srgbClr val="2B484C"/>
          </a:solidFill>
          <a:ln>
            <a:noFill/>
          </a:ln>
        </p:spPr>
        <p:txBody>
          <a:bodyPr wrap="square" lIns="0" tIns="0" rIns="0" bIns="0" anchor="t"/>
          <a:lstStyle/>
          <a:p>
            <a:endParaRPr lang="es-CO"/>
          </a:p>
        </p:txBody>
      </p:sp>
      <p:sp>
        <p:nvSpPr>
          <p:cNvPr id="505" name="S505"/>
          <p:cNvSpPr/>
          <p:nvPr/>
        </p:nvSpPr>
        <p:spPr>
          <a:xfrm>
            <a:off x="1587500" y="4216400"/>
            <a:ext cx="4521200" cy="457200"/>
          </a:xfrm>
          <a:prstGeom prst="rect">
            <a:avLst/>
          </a:prstGeom>
          <a:noFill/>
          <a:ln>
            <a:noFill/>
          </a:ln>
        </p:spPr>
        <p:txBody>
          <a:bodyPr wrap="square" lIns="0" tIns="0" rIns="0" bIns="0" anchor="t"/>
          <a:lstStyle/>
          <a:p>
            <a:pPr algn="just">
              <a:buNone/>
            </a:pPr>
            <a:r>
              <a:rPr lang="es-CO" sz="2000" b="1" dirty="0">
                <a:solidFill>
                  <a:srgbClr val="2B484C"/>
                </a:solidFill>
                <a:latin typeface="Poppins Bold"/>
                <a:cs typeface="Poppins Bold"/>
              </a:rPr>
              <a:t>EL PUNTO DE PARTIDA</a:t>
            </a:r>
          </a:p>
        </p:txBody>
      </p:sp>
      <p:sp>
        <p:nvSpPr>
          <p:cNvPr id="506" name="S506"/>
          <p:cNvSpPr/>
          <p:nvPr/>
        </p:nvSpPr>
        <p:spPr>
          <a:xfrm>
            <a:off x="1028700" y="4826000"/>
            <a:ext cx="5080000" cy="2286000"/>
          </a:xfrm>
          <a:prstGeom prst="rect">
            <a:avLst/>
          </a:prstGeom>
          <a:noFill/>
          <a:ln>
            <a:noFill/>
          </a:ln>
        </p:spPr>
        <p:txBody>
          <a:bodyPr wrap="square" lIns="0" tIns="0" rIns="0" bIns="0" anchor="t"/>
          <a:lstStyle/>
          <a:p>
            <a:pPr algn="just">
              <a:buNone/>
            </a:pPr>
            <a:r>
              <a:rPr lang="es-CO" sz="1900" b="0" dirty="0">
                <a:solidFill>
                  <a:srgbClr val="231F20"/>
                </a:solidFill>
                <a:latin typeface="Poppins"/>
                <a:cs typeface="Poppins"/>
              </a:rPr>
              <a:t>Colombia tiene instrumentos jurídicos alineados con los estándares internacionales, pero su implementación enfrenta obstáculos persistentes.</a:t>
            </a:r>
          </a:p>
        </p:txBody>
      </p:sp>
      <p:sp>
        <p:nvSpPr>
          <p:cNvPr id="507" name="S507"/>
          <p:cNvSpPr/>
          <p:nvPr/>
        </p:nvSpPr>
        <p:spPr>
          <a:xfrm>
            <a:off x="6362700" y="4064000"/>
            <a:ext cx="5080000" cy="50800"/>
          </a:xfrm>
          <a:prstGeom prst="rect">
            <a:avLst/>
          </a:prstGeom>
          <a:solidFill>
            <a:srgbClr val="EF5828"/>
          </a:solidFill>
          <a:ln>
            <a:noFill/>
          </a:ln>
        </p:spPr>
        <p:txBody>
          <a:bodyPr wrap="square" lIns="0" tIns="0" rIns="0" bIns="0" anchor="t"/>
          <a:lstStyle/>
          <a:p>
            <a:endParaRPr lang="es-CO"/>
          </a:p>
        </p:txBody>
      </p:sp>
      <p:sp>
        <p:nvSpPr>
          <p:cNvPr id="508" name="S508"/>
          <p:cNvSpPr/>
          <p:nvPr/>
        </p:nvSpPr>
        <p:spPr>
          <a:xfrm>
            <a:off x="6921500" y="4216400"/>
            <a:ext cx="4521200" cy="457200"/>
          </a:xfrm>
          <a:prstGeom prst="rect">
            <a:avLst/>
          </a:prstGeom>
          <a:noFill/>
          <a:ln>
            <a:noFill/>
          </a:ln>
        </p:spPr>
        <p:txBody>
          <a:bodyPr wrap="square" lIns="0" tIns="0" rIns="0" bIns="0" anchor="t"/>
          <a:lstStyle/>
          <a:p>
            <a:pPr algn="just">
              <a:buNone/>
            </a:pPr>
            <a:r>
              <a:rPr lang="es-CO" sz="2000" b="1" dirty="0">
                <a:solidFill>
                  <a:srgbClr val="EF5828"/>
                </a:solidFill>
                <a:latin typeface="Poppins Bold"/>
                <a:cs typeface="Poppins Bold"/>
              </a:rPr>
              <a:t>EL DIAGNÓSTICO</a:t>
            </a:r>
          </a:p>
        </p:txBody>
      </p:sp>
      <p:sp>
        <p:nvSpPr>
          <p:cNvPr id="509" name="S509"/>
          <p:cNvSpPr/>
          <p:nvPr/>
        </p:nvSpPr>
        <p:spPr>
          <a:xfrm>
            <a:off x="6362700" y="4826000"/>
            <a:ext cx="5080000" cy="2286000"/>
          </a:xfrm>
          <a:prstGeom prst="rect">
            <a:avLst/>
          </a:prstGeom>
          <a:noFill/>
          <a:ln>
            <a:noFill/>
          </a:ln>
        </p:spPr>
        <p:txBody>
          <a:bodyPr wrap="square" lIns="0" tIns="0" rIns="0" bIns="0" anchor="t"/>
          <a:lstStyle/>
          <a:p>
            <a:pPr algn="just">
              <a:buNone/>
            </a:pPr>
            <a:r>
              <a:rPr lang="es-CO" sz="1900" b="0" dirty="0">
                <a:solidFill>
                  <a:srgbClr val="231F20"/>
                </a:solidFill>
                <a:latin typeface="Poppins"/>
                <a:cs typeface="Poppins"/>
              </a:rPr>
              <a:t>Falta de seguridad física y jurídica, condiciones laborales precarias, trabajo infantil, participación limitada, amenazas a líderes, degradación ambiental y vínculo con el conflicto armado.</a:t>
            </a:r>
          </a:p>
        </p:txBody>
      </p:sp>
      <p:sp>
        <p:nvSpPr>
          <p:cNvPr id="510" name="S510"/>
          <p:cNvSpPr/>
          <p:nvPr/>
        </p:nvSpPr>
        <p:spPr>
          <a:xfrm>
            <a:off x="11696700" y="4064000"/>
            <a:ext cx="5080000" cy="50800"/>
          </a:xfrm>
          <a:prstGeom prst="rect">
            <a:avLst/>
          </a:prstGeom>
          <a:solidFill>
            <a:srgbClr val="3E8C86"/>
          </a:solidFill>
          <a:ln>
            <a:noFill/>
          </a:ln>
        </p:spPr>
        <p:txBody>
          <a:bodyPr wrap="square" lIns="0" tIns="0" rIns="0" bIns="0" anchor="t"/>
          <a:lstStyle/>
          <a:p>
            <a:endParaRPr lang="es-CO"/>
          </a:p>
        </p:txBody>
      </p:sp>
      <p:sp>
        <p:nvSpPr>
          <p:cNvPr id="511" name="S511"/>
          <p:cNvSpPr/>
          <p:nvPr/>
        </p:nvSpPr>
        <p:spPr>
          <a:xfrm>
            <a:off x="12255500" y="4216400"/>
            <a:ext cx="4521200" cy="457200"/>
          </a:xfrm>
          <a:prstGeom prst="rect">
            <a:avLst/>
          </a:prstGeom>
          <a:noFill/>
          <a:ln>
            <a:noFill/>
          </a:ln>
        </p:spPr>
        <p:txBody>
          <a:bodyPr wrap="square" lIns="0" tIns="0" rIns="0" bIns="0" anchor="t"/>
          <a:lstStyle/>
          <a:p>
            <a:pPr algn="just">
              <a:buNone/>
            </a:pPr>
            <a:r>
              <a:rPr lang="es-CO" sz="2000" b="1" dirty="0">
                <a:solidFill>
                  <a:srgbClr val="3E8C86"/>
                </a:solidFill>
                <a:latin typeface="Poppins Bold"/>
                <a:cs typeface="Poppins Bold"/>
              </a:rPr>
              <a:t>LA OPORTUNIDAD</a:t>
            </a:r>
          </a:p>
        </p:txBody>
      </p:sp>
      <p:sp>
        <p:nvSpPr>
          <p:cNvPr id="512" name="S512"/>
          <p:cNvSpPr/>
          <p:nvPr/>
        </p:nvSpPr>
        <p:spPr>
          <a:xfrm>
            <a:off x="11696700" y="4826000"/>
            <a:ext cx="5080000" cy="2286000"/>
          </a:xfrm>
          <a:prstGeom prst="rect">
            <a:avLst/>
          </a:prstGeom>
          <a:noFill/>
          <a:ln>
            <a:noFill/>
          </a:ln>
        </p:spPr>
        <p:txBody>
          <a:bodyPr wrap="square" lIns="0" tIns="0" rIns="0" bIns="0" anchor="t"/>
          <a:lstStyle/>
          <a:p>
            <a:pPr algn="just">
              <a:buNone/>
            </a:pPr>
            <a:r>
              <a:rPr lang="es-CO" sz="1900" b="0" dirty="0">
                <a:solidFill>
                  <a:srgbClr val="231F20"/>
                </a:solidFill>
                <a:latin typeface="Poppins"/>
                <a:cs typeface="Poppins"/>
              </a:rPr>
              <a:t>Formalización, garantías de género, reconocimiento de derechos étnicos y gobernanza tripartita como vías para redefinir el papel de la minería en el territorio.</a:t>
            </a:r>
          </a:p>
        </p:txBody>
      </p:sp>
      <p:sp>
        <p:nvSpPr>
          <p:cNvPr id="513" name="S513"/>
          <p:cNvSpPr/>
          <p:nvPr/>
        </p:nvSpPr>
        <p:spPr>
          <a:xfrm>
            <a:off x="1028700" y="7289800"/>
            <a:ext cx="15748000" cy="50800"/>
          </a:xfrm>
          <a:prstGeom prst="rect">
            <a:avLst/>
          </a:prstGeom>
          <a:solidFill>
            <a:srgbClr val="53A9A3"/>
          </a:solidFill>
          <a:ln>
            <a:noFill/>
          </a:ln>
        </p:spPr>
        <p:txBody>
          <a:bodyPr wrap="square" lIns="0" tIns="0" rIns="0" bIns="0" anchor="t"/>
          <a:lstStyle/>
          <a:p>
            <a:endParaRPr lang="es-CO"/>
          </a:p>
        </p:txBody>
      </p:sp>
      <p:sp>
        <p:nvSpPr>
          <p:cNvPr id="514" name="S514"/>
          <p:cNvSpPr/>
          <p:nvPr/>
        </p:nvSpPr>
        <p:spPr>
          <a:xfrm>
            <a:off x="1028700" y="7493000"/>
            <a:ext cx="15748000" cy="355600"/>
          </a:xfrm>
          <a:prstGeom prst="rect">
            <a:avLst/>
          </a:prstGeom>
          <a:noFill/>
          <a:ln>
            <a:noFill/>
          </a:ln>
        </p:spPr>
        <p:txBody>
          <a:bodyPr wrap="square" lIns="0" tIns="0" rIns="0" bIns="0" anchor="t"/>
          <a:lstStyle/>
          <a:p>
            <a:pPr algn="just">
              <a:buNone/>
            </a:pPr>
            <a:r>
              <a:rPr lang="es-CO" sz="1800" b="1" dirty="0">
                <a:solidFill>
                  <a:srgbClr val="2B484C"/>
                </a:solidFill>
                <a:latin typeface="Poppins Bold"/>
                <a:cs typeface="Poppins Bold"/>
              </a:rPr>
              <a:t>CÓMO ESTÁ ORGANIZADO</a:t>
            </a:r>
          </a:p>
        </p:txBody>
      </p:sp>
      <p:sp>
        <p:nvSpPr>
          <p:cNvPr id="515" name="S515"/>
          <p:cNvSpPr/>
          <p:nvPr/>
        </p:nvSpPr>
        <p:spPr>
          <a:xfrm>
            <a:off x="1028700" y="7874000"/>
            <a:ext cx="15748000" cy="381000"/>
          </a:xfrm>
          <a:prstGeom prst="rect">
            <a:avLst/>
          </a:prstGeom>
          <a:noFill/>
          <a:ln>
            <a:noFill/>
          </a:ln>
        </p:spPr>
        <p:txBody>
          <a:bodyPr wrap="square" lIns="0" tIns="0" rIns="0" bIns="0" anchor="t"/>
          <a:lstStyle/>
          <a:p>
            <a:pPr algn="just">
              <a:buNone/>
            </a:pPr>
            <a:r>
              <a:rPr lang="es-CO" sz="1800" b="0" dirty="0">
                <a:solidFill>
                  <a:srgbClr val="596B7A"/>
                </a:solidFill>
                <a:latin typeface="Poppins"/>
                <a:cs typeface="Poppins"/>
              </a:rPr>
              <a:t>01 Punto de partida, 02 Marco normativo, 03 La situación en el territorio, 04 DDHH y competitividad, 05 Hacia dónde</a:t>
            </a:r>
          </a:p>
        </p:txBody>
      </p:sp>
      <p:sp>
        <p:nvSpPr>
          <p:cNvPr id="516" name="S516"/>
          <p:cNvSpPr/>
          <p:nvPr/>
        </p:nvSpPr>
        <p:spPr>
          <a:xfrm>
            <a:off x="1028700" y="9652000"/>
            <a:ext cx="15748000" cy="381000"/>
          </a:xfrm>
          <a:prstGeom prst="rect">
            <a:avLst/>
          </a:prstGeom>
          <a:noFill/>
          <a:ln>
            <a:noFill/>
          </a:ln>
        </p:spPr>
        <p:txBody>
          <a:bodyPr wrap="square" lIns="0" tIns="0" rIns="0" bIns="0" anchor="t"/>
          <a:lstStyle/>
          <a:p>
            <a:pPr algn="just">
              <a:buNone/>
            </a:pPr>
            <a:r>
              <a:rPr lang="es-CO" sz="1700" b="0" dirty="0">
                <a:solidFill>
                  <a:srgbClr val="4A5A66"/>
                </a:solidFill>
                <a:latin typeface="Poppins"/>
                <a:cs typeface="Poppins"/>
              </a:rPr>
              <a:t>Fuente: Introducción y resumen ejecutivo, pp. 5-8.</a:t>
            </a:r>
          </a:p>
        </p:txBody>
      </p:sp>
      <p:pic>
        <p:nvPicPr>
          <p:cNvPr id="517" name="Graphic 517" descr="El punto de partida"/>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8700" y="4216400"/>
            <a:ext cx="406400" cy="406400"/>
          </a:xfrm>
          <a:prstGeom prst="rect">
            <a:avLst/>
          </a:prstGeom>
        </p:spPr>
      </p:pic>
      <p:pic>
        <p:nvPicPr>
          <p:cNvPr id="518" name="Graphic 518" descr="El diagnóstico"/>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2700" y="4216400"/>
            <a:ext cx="406400" cy="406400"/>
          </a:xfrm>
          <a:prstGeom prst="rect">
            <a:avLst/>
          </a:prstGeom>
        </p:spPr>
      </p:pic>
      <p:pic>
        <p:nvPicPr>
          <p:cNvPr id="519" name="Graphic 519" descr="La oportunidad"/>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696700" y="4216400"/>
            <a:ext cx="406400" cy="406400"/>
          </a:xfrm>
          <a:prstGeom prst="rect">
            <a:avLst/>
          </a:prstGeom>
        </p:spPr>
      </p:pic>
      <p:sp>
        <p:nvSpPr>
          <p:cNvPr id="5" name="Rectángulo 4">
            <a:extLst>
              <a:ext uri="{FF2B5EF4-FFF2-40B4-BE49-F238E27FC236}">
                <a16:creationId xmlns:a16="http://schemas.microsoft.com/office/drawing/2014/main" id="{A4964DD0-7859-9F40-AD37-33E11C02FEF0}"/>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6" name="CuadroTexto 5">
            <a:extLst>
              <a:ext uri="{FF2B5EF4-FFF2-40B4-BE49-F238E27FC236}">
                <a16:creationId xmlns:a16="http://schemas.microsoft.com/office/drawing/2014/main" id="{9C916AFB-B781-474F-BCE5-0BEDA90FF1C5}"/>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INTRODUCCIÓN</a:t>
            </a:r>
          </a:p>
        </p:txBody>
      </p:sp>
    </p:spTree>
    <p:extLst>
      <p:ext uri="{BB962C8B-B14F-4D97-AF65-F5344CB8AC3E}">
        <p14:creationId xmlns:p14="http://schemas.microsoft.com/office/powerpoint/2010/main" val="3376137276"/>
      </p:ext>
    </p:extLst>
  </p:cSld>
  <p:clrMapOvr>
    <a:masterClrMapping/>
  </p:clrMapOvr>
  <p:transition>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2"/>
            <a:stretch>
              <a:fillRect l="-26916" t="-1849549" r="-30508" b="-1515802"/>
            </a:stretch>
          </a:blipFill>
        </p:spPr>
        <p:txBody>
          <a:bodyPr/>
          <a:lstStyle/>
          <a:p>
            <a:endParaRPr lang="es-ES_tradnl"/>
          </a:p>
        </p:txBody>
      </p:sp>
      <p:sp>
        <p:nvSpPr>
          <p:cNvPr id="3" name="Freeform 3"/>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2"/>
            <a:stretch>
              <a:fillRect l="-26916" t="-1849549" r="-30508" b="-1515802"/>
            </a:stretch>
          </a:blipFill>
        </p:spPr>
        <p:txBody>
          <a:bodyPr/>
          <a:lstStyle/>
          <a:p>
            <a:endParaRPr lang="es-ES_tradnl"/>
          </a:p>
        </p:txBody>
      </p:sp>
      <p:grpSp>
        <p:nvGrpSpPr>
          <p:cNvPr id="4" name="Group 4"/>
          <p:cNvGrpSpPr/>
          <p:nvPr/>
        </p:nvGrpSpPr>
        <p:grpSpPr>
          <a:xfrm>
            <a:off x="16281400" y="-114300"/>
            <a:ext cx="2006600" cy="1943100"/>
            <a:chOff x="0" y="0"/>
            <a:chExt cx="3240118" cy="3131687"/>
          </a:xfrm>
        </p:grpSpPr>
        <p:sp>
          <p:nvSpPr>
            <p:cNvPr id="5" name="TextBox 5"/>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6" name="Freeform 6"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3"/>
              <a:stretch>
                <a:fillRect l="-335373"/>
              </a:stretch>
            </a:blipFill>
          </p:spPr>
          <p:txBody>
            <a:bodyPr/>
            <a:lstStyle/>
            <a:p>
              <a:endParaRPr lang="es-ES_tradnl"/>
            </a:p>
          </p:txBody>
        </p:sp>
        <p:sp>
          <p:nvSpPr>
            <p:cNvPr id="7" name="TextBox 7"/>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8" name="TextBox 8"/>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9" name="TextBox 9"/>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0" name="TextBox 10"/>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202" name="Shape 202"/>
          <p:cNvSpPr/>
          <p:nvPr/>
        </p:nvSpPr>
        <p:spPr>
          <a:xfrm>
            <a:off x="1257300" y="1019464"/>
            <a:ext cx="14605000" cy="736600"/>
          </a:xfrm>
          <a:prstGeom prst="rect">
            <a:avLst/>
          </a:prstGeom>
          <a:noFill/>
          <a:ln>
            <a:noFill/>
          </a:ln>
        </p:spPr>
        <p:txBody>
          <a:bodyPr wrap="square" lIns="0" tIns="0" rIns="0" bIns="0" anchor="t" anchorCtr="0">
            <a:noAutofit/>
          </a:bodyPr>
          <a:lstStyle/>
          <a:p>
            <a:pPr algn="l">
              <a:buNone/>
            </a:pPr>
            <a:r>
              <a:rPr lang="es-CO" sz="3600" b="1" dirty="0">
                <a:solidFill>
                  <a:srgbClr val="1A401F"/>
                </a:solidFill>
                <a:latin typeface="Poppins Bold"/>
                <a:cs typeface="Poppins Bold"/>
              </a:rPr>
              <a:t>Las cinco tipologías mineras</a:t>
            </a:r>
          </a:p>
        </p:txBody>
      </p:sp>
      <p:sp>
        <p:nvSpPr>
          <p:cNvPr id="203" name="Shape 203"/>
          <p:cNvSpPr/>
          <p:nvPr/>
        </p:nvSpPr>
        <p:spPr>
          <a:xfrm>
            <a:off x="1028700" y="2489200"/>
            <a:ext cx="5080000" cy="381000"/>
          </a:xfrm>
          <a:prstGeom prst="rect">
            <a:avLst/>
          </a:prstGeom>
          <a:noFill/>
          <a:ln>
            <a:noFill/>
          </a:ln>
        </p:spPr>
        <p:txBody>
          <a:bodyPr wrap="square" lIns="0" tIns="0" rIns="0" bIns="0" anchor="t"/>
          <a:lstStyle/>
          <a:p>
            <a:pPr algn="l">
              <a:buNone/>
            </a:pPr>
            <a:r>
              <a:rPr lang="es-CO" sz="1800" b="0" dirty="0">
                <a:solidFill>
                  <a:srgbClr val="596B7A"/>
                </a:solidFill>
                <a:latin typeface="Poppins"/>
                <a:cs typeface="Poppins"/>
              </a:rPr>
              <a:t>Mayor legalidad</a:t>
            </a:r>
          </a:p>
        </p:txBody>
      </p:sp>
      <p:sp>
        <p:nvSpPr>
          <p:cNvPr id="204" name="Shape 204"/>
          <p:cNvSpPr/>
          <p:nvPr/>
        </p:nvSpPr>
        <p:spPr>
          <a:xfrm>
            <a:off x="11696700" y="2489200"/>
            <a:ext cx="5080000" cy="381000"/>
          </a:xfrm>
          <a:prstGeom prst="rect">
            <a:avLst/>
          </a:prstGeom>
          <a:noFill/>
          <a:ln>
            <a:noFill/>
          </a:ln>
        </p:spPr>
        <p:txBody>
          <a:bodyPr wrap="square" lIns="0" tIns="0" rIns="0" bIns="0" anchor="t"/>
          <a:lstStyle/>
          <a:p>
            <a:pPr algn="r">
              <a:buNone/>
            </a:pPr>
            <a:r>
              <a:rPr lang="es-CO" sz="1800" b="0" dirty="0">
                <a:solidFill>
                  <a:srgbClr val="596B7A"/>
                </a:solidFill>
                <a:latin typeface="Poppins"/>
                <a:cs typeface="Poppins"/>
              </a:rPr>
              <a:t>Menor legalidad</a:t>
            </a:r>
          </a:p>
        </p:txBody>
      </p:sp>
      <p:sp>
        <p:nvSpPr>
          <p:cNvPr id="205" name="Shape 205"/>
          <p:cNvSpPr/>
          <p:nvPr/>
        </p:nvSpPr>
        <p:spPr>
          <a:xfrm>
            <a:off x="1028700" y="2971800"/>
            <a:ext cx="2946400" cy="4927600"/>
          </a:xfrm>
          <a:prstGeom prst="roundRect">
            <a:avLst/>
          </a:prstGeom>
          <a:solidFill>
            <a:srgbClr val="2B484C"/>
          </a:solidFill>
          <a:ln>
            <a:noFill/>
          </a:ln>
        </p:spPr>
        <p:txBody>
          <a:bodyPr wrap="square" lIns="177800" tIns="177800" rIns="177800" bIns="177800" anchor="ctr"/>
          <a:lstStyle/>
          <a:p>
            <a:pPr algn="ctr">
              <a:buNone/>
            </a:pPr>
            <a:r>
              <a:rPr lang="es-CO" sz="2400" b="1" dirty="0">
                <a:solidFill>
                  <a:srgbClr val="FFFFFF"/>
                </a:solidFill>
                <a:latin typeface="Poppins Bold"/>
                <a:cs typeface="Poppins Bold"/>
              </a:rPr>
              <a:t>Minería formal</a:t>
            </a:r>
          </a:p>
        </p:txBody>
      </p:sp>
      <p:sp>
        <p:nvSpPr>
          <p:cNvPr id="206" name="Shape 206"/>
          <p:cNvSpPr/>
          <p:nvPr/>
        </p:nvSpPr>
        <p:spPr>
          <a:xfrm>
            <a:off x="4229100" y="2971800"/>
            <a:ext cx="2946400" cy="4927600"/>
          </a:xfrm>
          <a:prstGeom prst="roundRect">
            <a:avLst/>
          </a:prstGeom>
          <a:solidFill>
            <a:srgbClr val="3F7F7C"/>
          </a:solidFill>
          <a:ln>
            <a:noFill/>
          </a:ln>
        </p:spPr>
        <p:txBody>
          <a:bodyPr wrap="square" lIns="177800" tIns="177800" rIns="177800" bIns="177800" anchor="ctr"/>
          <a:lstStyle/>
          <a:p>
            <a:pPr algn="ctr">
              <a:buNone/>
            </a:pPr>
            <a:r>
              <a:rPr lang="es-CO" sz="2400" b="1" dirty="0">
                <a:solidFill>
                  <a:srgbClr val="FFFFFF"/>
                </a:solidFill>
                <a:latin typeface="Poppins Bold"/>
                <a:cs typeface="Poppins Bold"/>
              </a:rPr>
              <a:t>Minería ancestral y artesanal</a:t>
            </a:r>
          </a:p>
        </p:txBody>
      </p:sp>
      <p:sp>
        <p:nvSpPr>
          <p:cNvPr id="207" name="Shape 207"/>
          <p:cNvSpPr/>
          <p:nvPr/>
        </p:nvSpPr>
        <p:spPr>
          <a:xfrm>
            <a:off x="7429500" y="2971800"/>
            <a:ext cx="2946400" cy="4927600"/>
          </a:xfrm>
          <a:prstGeom prst="roundRect">
            <a:avLst/>
          </a:prstGeom>
          <a:solidFill>
            <a:srgbClr val="3E8C86"/>
          </a:solidFill>
          <a:ln>
            <a:noFill/>
          </a:ln>
        </p:spPr>
        <p:txBody>
          <a:bodyPr wrap="square" lIns="177800" tIns="177800" rIns="177800" bIns="177800" anchor="ctr"/>
          <a:lstStyle/>
          <a:p>
            <a:pPr algn="ctr">
              <a:buNone/>
            </a:pPr>
            <a:r>
              <a:rPr lang="es-CO" sz="2400" b="1" dirty="0">
                <a:solidFill>
                  <a:srgbClr val="FFFFFF"/>
                </a:solidFill>
                <a:latin typeface="Poppins Bold"/>
                <a:cs typeface="Poppins Bold"/>
              </a:rPr>
              <a:t>Minería informal</a:t>
            </a:r>
          </a:p>
        </p:txBody>
      </p:sp>
      <p:sp>
        <p:nvSpPr>
          <p:cNvPr id="208" name="Shape 208"/>
          <p:cNvSpPr/>
          <p:nvPr/>
        </p:nvSpPr>
        <p:spPr>
          <a:xfrm>
            <a:off x="10629900" y="2971800"/>
            <a:ext cx="2946400" cy="4927600"/>
          </a:xfrm>
          <a:prstGeom prst="roundRect">
            <a:avLst/>
          </a:prstGeom>
          <a:solidFill>
            <a:srgbClr val="E97132"/>
          </a:solidFill>
          <a:ln>
            <a:noFill/>
          </a:ln>
        </p:spPr>
        <p:txBody>
          <a:bodyPr wrap="square" lIns="177800" tIns="177800" rIns="177800" bIns="177800" anchor="ctr"/>
          <a:lstStyle/>
          <a:p>
            <a:pPr algn="ctr">
              <a:buNone/>
            </a:pPr>
            <a:r>
              <a:rPr lang="es-CO" sz="2400" b="1" dirty="0">
                <a:solidFill>
                  <a:srgbClr val="FFFFFF"/>
                </a:solidFill>
                <a:latin typeface="Poppins Bold"/>
                <a:cs typeface="Poppins Bold"/>
              </a:rPr>
              <a:t>Minería ilegal</a:t>
            </a:r>
          </a:p>
        </p:txBody>
      </p:sp>
      <p:sp>
        <p:nvSpPr>
          <p:cNvPr id="209" name="Shape 209"/>
          <p:cNvSpPr/>
          <p:nvPr/>
        </p:nvSpPr>
        <p:spPr>
          <a:xfrm>
            <a:off x="13830300" y="2971800"/>
            <a:ext cx="2946400" cy="4927600"/>
          </a:xfrm>
          <a:prstGeom prst="roundRect">
            <a:avLst/>
          </a:prstGeom>
          <a:solidFill>
            <a:srgbClr val="EF5828"/>
          </a:solidFill>
          <a:ln>
            <a:noFill/>
          </a:ln>
        </p:spPr>
        <p:txBody>
          <a:bodyPr wrap="square" lIns="177800" tIns="177800" rIns="177800" bIns="177800" anchor="ctr"/>
          <a:lstStyle/>
          <a:p>
            <a:pPr algn="ctr">
              <a:buNone/>
            </a:pPr>
            <a:r>
              <a:rPr lang="es-CO" sz="2400" b="1" dirty="0">
                <a:solidFill>
                  <a:srgbClr val="FFFFFF"/>
                </a:solidFill>
                <a:latin typeface="Poppins Bold"/>
                <a:cs typeface="Poppins Bold"/>
              </a:rPr>
              <a:t>Actividad extractiva criminal (EIM)</a:t>
            </a:r>
          </a:p>
        </p:txBody>
      </p:sp>
      <p:sp>
        <p:nvSpPr>
          <p:cNvPr id="210" name="Shape 210"/>
          <p:cNvSpPr/>
          <p:nvPr/>
        </p:nvSpPr>
        <p:spPr>
          <a:xfrm>
            <a:off x="1028700" y="8229600"/>
            <a:ext cx="15748000" cy="1143000"/>
          </a:xfrm>
          <a:prstGeom prst="rect">
            <a:avLst/>
          </a:prstGeom>
          <a:noFill/>
          <a:ln>
            <a:noFill/>
          </a:ln>
        </p:spPr>
        <p:txBody>
          <a:bodyPr wrap="square" lIns="0" tIns="0" rIns="0" bIns="0" anchor="t"/>
          <a:lstStyle/>
          <a:p>
            <a:pPr algn="l">
              <a:buNone/>
            </a:pPr>
            <a:r>
              <a:rPr lang="es-CO" sz="2400" b="0" dirty="0">
                <a:solidFill>
                  <a:srgbClr val="231F20"/>
                </a:solidFill>
                <a:latin typeface="Poppins"/>
                <a:cs typeface="Poppins"/>
              </a:rPr>
              <a:t>La tipología reconocida por el GDIAM (2021) distingue las modalidades de explotación según su marco legal, características operativas e impacto socioambiental.</a:t>
            </a:r>
          </a:p>
        </p:txBody>
      </p:sp>
      <p:sp>
        <p:nvSpPr>
          <p:cNvPr id="11" name="Rectángulo 10">
            <a:extLst>
              <a:ext uri="{FF2B5EF4-FFF2-40B4-BE49-F238E27FC236}">
                <a16:creationId xmlns:a16="http://schemas.microsoft.com/office/drawing/2014/main" id="{C7A469AD-6F6B-5D49-B992-97EB24384C6F}"/>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2" name="CuadroTexto 11">
            <a:extLst>
              <a:ext uri="{FF2B5EF4-FFF2-40B4-BE49-F238E27FC236}">
                <a16:creationId xmlns:a16="http://schemas.microsoft.com/office/drawing/2014/main" id="{6C36D3F8-A1B3-F741-B5D9-217DE3D3362F}"/>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l"/>
            <a:r>
              <a:rPr lang="es-ES_tradnl" b="1">
                <a:solidFill>
                  <a:srgbClr val="EF5828"/>
                </a:solidFill>
                <a:latin typeface="Poppins Bold"/>
                <a:cs typeface="Poppins Bold"/>
              </a:rPr>
              <a:t>MARCO ANALÍTICO</a:t>
            </a:r>
          </a:p>
        </p:txBody>
      </p:sp>
    </p:spTree>
    <p:extLst>
      <p:ext uri="{BB962C8B-B14F-4D97-AF65-F5344CB8AC3E}">
        <p14:creationId xmlns:p14="http://schemas.microsoft.com/office/powerpoint/2010/main" val="3101020367"/>
      </p:ext>
    </p:extLst>
  </p:cSld>
  <p:clrMapOvr>
    <a:masterClrMapping/>
  </p:clrMapOvr>
  <p:transition>
    <p:wipe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s-ES_tradnl"/>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91" t="-19372" r="-391"/>
            </a:stretch>
          </a:blipFill>
        </p:spPr>
        <p:txBody>
          <a:bodyPr/>
          <a:lstStyle/>
          <a:p>
            <a:endParaRPr lang="es-ES_tradnl"/>
          </a:p>
        </p:txBody>
      </p:sp>
      <p:grpSp>
        <p:nvGrpSpPr>
          <p:cNvPr id="4" name="Group 4"/>
          <p:cNvGrpSpPr/>
          <p:nvPr/>
        </p:nvGrpSpPr>
        <p:grpSpPr>
          <a:xfrm>
            <a:off x="-311811" y="0"/>
            <a:ext cx="18911622" cy="10287000"/>
            <a:chOff x="0" y="0"/>
            <a:chExt cx="4980839" cy="2709333"/>
          </a:xfrm>
        </p:grpSpPr>
        <p:sp>
          <p:nvSpPr>
            <p:cNvPr id="5" name="Freeform 5"/>
            <p:cNvSpPr/>
            <p:nvPr/>
          </p:nvSpPr>
          <p:spPr>
            <a:xfrm>
              <a:off x="0" y="0"/>
              <a:ext cx="4980839" cy="2709333"/>
            </a:xfrm>
            <a:custGeom>
              <a:avLst/>
              <a:gdLst/>
              <a:ahLst/>
              <a:cxnLst/>
              <a:rect l="l" t="t" r="r" b="b"/>
              <a:pathLst>
                <a:path w="4980839" h="2709333">
                  <a:moveTo>
                    <a:pt x="0" y="0"/>
                  </a:moveTo>
                  <a:lnTo>
                    <a:pt x="4980839" y="0"/>
                  </a:lnTo>
                  <a:lnTo>
                    <a:pt x="4980839" y="2709333"/>
                  </a:lnTo>
                  <a:lnTo>
                    <a:pt x="0" y="2709333"/>
                  </a:lnTo>
                  <a:close/>
                </a:path>
              </a:pathLst>
            </a:custGeom>
            <a:solidFill>
              <a:srgbClr val="2B484C">
                <a:alpha val="93725"/>
              </a:srgbClr>
            </a:solidFill>
          </p:spPr>
          <p:txBody>
            <a:bodyPr/>
            <a:lstStyle/>
            <a:p>
              <a:endParaRPr lang="es-ES_tradnl"/>
            </a:p>
          </p:txBody>
        </p:sp>
        <p:sp>
          <p:nvSpPr>
            <p:cNvPr id="6" name="TextBox 6"/>
            <p:cNvSpPr txBox="1"/>
            <p:nvPr/>
          </p:nvSpPr>
          <p:spPr>
            <a:xfrm>
              <a:off x="0" y="-38100"/>
              <a:ext cx="4980839" cy="2747433"/>
            </a:xfrm>
            <a:prstGeom prst="rect">
              <a:avLst/>
            </a:prstGeom>
          </p:spPr>
          <p:txBody>
            <a:bodyPr lIns="50800" tIns="50800" rIns="50800" bIns="50800" rtlCol="0" anchor="ctr"/>
            <a:lstStyle/>
            <a:p>
              <a:pPr algn="ctr">
                <a:lnSpc>
                  <a:spcPts val="2859"/>
                </a:lnSpc>
              </a:pPr>
              <a:endParaRPr/>
            </a:p>
            <a:p>
              <a:pPr algn="ctr">
                <a:lnSpc>
                  <a:spcPts val="2859"/>
                </a:lnSpc>
              </a:pPr>
              <a:endParaRPr/>
            </a:p>
          </p:txBody>
        </p:sp>
      </p:grpSp>
      <p:grpSp>
        <p:nvGrpSpPr>
          <p:cNvPr id="7" name="Group 7"/>
          <p:cNvGrpSpPr/>
          <p:nvPr/>
        </p:nvGrpSpPr>
        <p:grpSpPr>
          <a:xfrm>
            <a:off x="16275498" y="-120212"/>
            <a:ext cx="2012502" cy="2050694"/>
            <a:chOff x="0" y="0"/>
            <a:chExt cx="2683335" cy="2734259"/>
          </a:xfrm>
        </p:grpSpPr>
        <p:sp>
          <p:nvSpPr>
            <p:cNvPr id="8" name="TextBox 8"/>
            <p:cNvSpPr txBox="1"/>
            <p:nvPr/>
          </p:nvSpPr>
          <p:spPr>
            <a:xfrm>
              <a:off x="40987" y="2383129"/>
              <a:ext cx="2475020" cy="351130"/>
            </a:xfrm>
            <a:prstGeom prst="rect">
              <a:avLst/>
            </a:prstGeom>
          </p:spPr>
          <p:txBody>
            <a:bodyPr lIns="0" tIns="0" rIns="0" bIns="0" rtlCol="0" anchor="t">
              <a:spAutoFit/>
            </a:bodyPr>
            <a:lstStyle/>
            <a:p>
              <a:pPr algn="ctr">
                <a:lnSpc>
                  <a:spcPts val="1040"/>
                </a:lnSpc>
                <a:spcBef>
                  <a:spcPct val="0"/>
                </a:spcBef>
              </a:pPr>
              <a:r>
                <a:rPr lang="en-US" sz="743" spc="268">
                  <a:solidFill>
                    <a:srgbClr val="FFFFFF"/>
                  </a:solidFill>
                  <a:latin typeface="Poppins"/>
                  <a:ea typeface="Poppins"/>
                  <a:cs typeface="Poppins"/>
                  <a:sym typeface="Poppins"/>
                </a:rPr>
                <a:t>INSTITUTO DE DIÁLOGO ENTRE OPUESTOS</a:t>
              </a:r>
            </a:p>
          </p:txBody>
        </p:sp>
        <p:sp>
          <p:nvSpPr>
            <p:cNvPr id="9" name="Freeform 9" descr="Vector image"/>
            <p:cNvSpPr/>
            <p:nvPr/>
          </p:nvSpPr>
          <p:spPr>
            <a:xfrm>
              <a:off x="614677" y="0"/>
              <a:ext cx="1123334" cy="2545825"/>
            </a:xfrm>
            <a:custGeom>
              <a:avLst/>
              <a:gdLst/>
              <a:ahLst/>
              <a:cxnLst/>
              <a:rect l="l" t="t" r="r" b="b"/>
              <a:pathLst>
                <a:path w="1123334" h="2545825">
                  <a:moveTo>
                    <a:pt x="0" y="0"/>
                  </a:moveTo>
                  <a:lnTo>
                    <a:pt x="1123334" y="0"/>
                  </a:lnTo>
                  <a:lnTo>
                    <a:pt x="1123334" y="2545825"/>
                  </a:lnTo>
                  <a:lnTo>
                    <a:pt x="0" y="2545825"/>
                  </a:lnTo>
                  <a:lnTo>
                    <a:pt x="0" y="0"/>
                  </a:lnTo>
                  <a:close/>
                </a:path>
              </a:pathLst>
            </a:custGeom>
            <a:blipFill>
              <a:blip r:embed="rId4"/>
              <a:stretch>
                <a:fillRect l="-335373"/>
              </a:stretch>
            </a:blipFill>
          </p:spPr>
          <p:txBody>
            <a:bodyPr/>
            <a:lstStyle/>
            <a:p>
              <a:endParaRPr lang="es-ES_tradnl"/>
            </a:p>
          </p:txBody>
        </p:sp>
        <p:sp>
          <p:nvSpPr>
            <p:cNvPr id="10" name="TextBox 10"/>
            <p:cNvSpPr txBox="1"/>
            <p:nvPr/>
          </p:nvSpPr>
          <p:spPr>
            <a:xfrm>
              <a:off x="0" y="1692196"/>
              <a:ext cx="2428446" cy="724661"/>
            </a:xfrm>
            <a:prstGeom prst="rect">
              <a:avLst/>
            </a:prstGeom>
          </p:spPr>
          <p:txBody>
            <a:bodyPr lIns="0" tIns="0" rIns="0" bIns="0" rtlCol="0" anchor="t">
              <a:spAutoFit/>
            </a:bodyPr>
            <a:lstStyle/>
            <a:p>
              <a:pPr algn="ctr">
                <a:lnSpc>
                  <a:spcPts val="4417"/>
                </a:lnSpc>
                <a:spcBef>
                  <a:spcPct val="0"/>
                </a:spcBef>
              </a:pPr>
              <a:r>
                <a:rPr lang="en-US" sz="3155" spc="836">
                  <a:solidFill>
                    <a:srgbClr val="FFFFFF"/>
                  </a:solidFill>
                  <a:latin typeface="Poppins"/>
                  <a:ea typeface="Poppins"/>
                  <a:cs typeface="Poppins"/>
                  <a:sym typeface="Poppins"/>
                </a:rPr>
                <a:t>EC  S</a:t>
              </a:r>
            </a:p>
          </p:txBody>
        </p:sp>
        <p:sp>
          <p:nvSpPr>
            <p:cNvPr id="11" name="TextBox 11"/>
            <p:cNvSpPr txBox="1"/>
            <p:nvPr/>
          </p:nvSpPr>
          <p:spPr>
            <a:xfrm>
              <a:off x="1204754" y="1688836"/>
              <a:ext cx="522364"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2" name="TextBox 12"/>
            <p:cNvSpPr txBox="1"/>
            <p:nvPr/>
          </p:nvSpPr>
          <p:spPr>
            <a:xfrm>
              <a:off x="1157886" y="1688837"/>
              <a:ext cx="578451"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3" name="TextBox 13"/>
            <p:cNvSpPr txBox="1"/>
            <p:nvPr/>
          </p:nvSpPr>
          <p:spPr>
            <a:xfrm>
              <a:off x="248536" y="1688836"/>
              <a:ext cx="2434799" cy="727983"/>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grpSp>
      <p:sp>
        <p:nvSpPr>
          <p:cNvPr id="14" name="CuadroTexto 13">
            <a:extLst>
              <a:ext uri="{FF2B5EF4-FFF2-40B4-BE49-F238E27FC236}">
                <a16:creationId xmlns:a16="http://schemas.microsoft.com/office/drawing/2014/main" id="{1FB03383-B9E3-7D49-967B-EB4FE4CB833D}"/>
              </a:ext>
            </a:extLst>
          </p:cNvPr>
          <p:cNvSpPr txBox="1"/>
          <p:nvPr/>
        </p:nvSpPr>
        <p:spPr>
          <a:xfrm>
            <a:off x="1028700" y="3175000"/>
            <a:ext cx="3810000" cy="1905000"/>
          </a:xfrm>
          <a:prstGeom prst="rect">
            <a:avLst/>
          </a:prstGeom>
          <a:noFill/>
        </p:spPr>
        <p:txBody>
          <a:bodyPr vertOverflow="overflow" vert="horz" wrap="square" rtlCol="0" anchor="t">
            <a:noAutofit/>
          </a:bodyPr>
          <a:lstStyle/>
          <a:p>
            <a:pPr algn="l"/>
            <a:r>
              <a:rPr lang="es-ES_tradnl" sz="12000" b="1">
                <a:solidFill>
                  <a:srgbClr val="EF5828"/>
                </a:solidFill>
                <a:latin typeface="Poppins Bold"/>
                <a:cs typeface="Poppins Bold"/>
              </a:rPr>
              <a:t>02</a:t>
            </a:r>
          </a:p>
        </p:txBody>
      </p:sp>
      <p:sp>
        <p:nvSpPr>
          <p:cNvPr id="15" name="Rectángulo 14">
            <a:extLst>
              <a:ext uri="{FF2B5EF4-FFF2-40B4-BE49-F238E27FC236}">
                <a16:creationId xmlns:a16="http://schemas.microsoft.com/office/drawing/2014/main" id="{E118C7E3-3652-0441-A005-D2A9DFDF7874}"/>
              </a:ext>
            </a:extLst>
          </p:cNvPr>
          <p:cNvSpPr/>
          <p:nvPr/>
        </p:nvSpPr>
        <p:spPr>
          <a:xfrm>
            <a:off x="1066800" y="5232400"/>
            <a:ext cx="2032000" cy="762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6" name="CuadroTexto 15">
            <a:extLst>
              <a:ext uri="{FF2B5EF4-FFF2-40B4-BE49-F238E27FC236}">
                <a16:creationId xmlns:a16="http://schemas.microsoft.com/office/drawing/2014/main" id="{1436C50F-69E1-C646-9F2A-641DF9C8E968}"/>
              </a:ext>
            </a:extLst>
          </p:cNvPr>
          <p:cNvSpPr txBox="1"/>
          <p:nvPr/>
        </p:nvSpPr>
        <p:spPr>
          <a:xfrm>
            <a:off x="1028700" y="5638800"/>
            <a:ext cx="13970000" cy="1397000"/>
          </a:xfrm>
          <a:prstGeom prst="rect">
            <a:avLst/>
          </a:prstGeom>
          <a:noFill/>
        </p:spPr>
        <p:txBody>
          <a:bodyPr vertOverflow="overflow" vert="horz" wrap="square" rtlCol="0" anchor="t">
            <a:noAutofit/>
          </a:bodyPr>
          <a:lstStyle/>
          <a:p>
            <a:pPr algn="l"/>
            <a:r>
              <a:rPr lang="es-ES_tradnl" sz="6000" b="1">
                <a:solidFill>
                  <a:srgbClr val="FFFFFF"/>
                </a:solidFill>
                <a:latin typeface="Poppins Bold"/>
                <a:cs typeface="Poppins Bold"/>
              </a:rPr>
              <a:t>El marco normativo</a:t>
            </a:r>
          </a:p>
        </p:txBody>
      </p:sp>
      <p:sp>
        <p:nvSpPr>
          <p:cNvPr id="17" name="CuadroTexto 16">
            <a:extLst>
              <a:ext uri="{FF2B5EF4-FFF2-40B4-BE49-F238E27FC236}">
                <a16:creationId xmlns:a16="http://schemas.microsoft.com/office/drawing/2014/main" id="{B2958C8C-CA96-E949-A835-C6BD560F5DD9}"/>
              </a:ext>
            </a:extLst>
          </p:cNvPr>
          <p:cNvSpPr txBox="1"/>
          <p:nvPr/>
        </p:nvSpPr>
        <p:spPr>
          <a:xfrm>
            <a:off x="1028700" y="7188200"/>
            <a:ext cx="12700000" cy="762000"/>
          </a:xfrm>
          <a:prstGeom prst="rect">
            <a:avLst/>
          </a:prstGeom>
          <a:noFill/>
        </p:spPr>
        <p:txBody>
          <a:bodyPr vertOverflow="overflow" vert="horz" wrap="square" rtlCol="0" anchor="t">
            <a:noAutofit/>
          </a:bodyPr>
          <a:lstStyle/>
          <a:p>
            <a:pPr algn="l"/>
            <a:r>
              <a:rPr lang="es-ES_tradnl" sz="2200">
                <a:solidFill>
                  <a:srgbClr val="9DC4C8"/>
                </a:solidFill>
                <a:latin typeface="Poppins"/>
                <a:cs typeface="Poppins"/>
              </a:rPr>
              <a:t>Del hard law internacional a la jurisprudencia constitucional</a:t>
            </a:r>
          </a:p>
        </p:txBody>
      </p:sp>
    </p:spTree>
    <p:extLst>
      <p:ext uri="{BB962C8B-B14F-4D97-AF65-F5344CB8AC3E}">
        <p14:creationId xmlns:p14="http://schemas.microsoft.com/office/powerpoint/2010/main" val="1055053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21"/>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2"/>
            <a:stretch>
              <a:fillRect l="-26916" t="-1849549" r="-30508" b="-1515802"/>
            </a:stretch>
          </a:blipFill>
        </p:spPr>
        <p:txBody>
          <a:bodyPr/>
          <a:lstStyle/>
          <a:p>
            <a:endParaRPr lang="es-ES_tradnl"/>
          </a:p>
        </p:txBody>
      </p:sp>
      <p:sp>
        <p:nvSpPr>
          <p:cNvPr id="22" name="Freeform 22"/>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2"/>
            <a:stretch>
              <a:fillRect l="-26916" t="-1849549" r="-30508" b="-1515802"/>
            </a:stretch>
          </a:blipFill>
        </p:spPr>
        <p:txBody>
          <a:bodyPr/>
          <a:lstStyle/>
          <a:p>
            <a:endParaRPr lang="es-ES_tradnl"/>
          </a:p>
        </p:txBody>
      </p:sp>
      <p:grpSp>
        <p:nvGrpSpPr>
          <p:cNvPr id="23" name="Group 23"/>
          <p:cNvGrpSpPr/>
          <p:nvPr/>
        </p:nvGrpSpPr>
        <p:grpSpPr>
          <a:xfrm>
            <a:off x="16281400" y="-114300"/>
            <a:ext cx="2006600" cy="1943100"/>
            <a:chOff x="0" y="0"/>
            <a:chExt cx="3240118" cy="3131687"/>
          </a:xfrm>
        </p:grpSpPr>
        <p:sp>
          <p:nvSpPr>
            <p:cNvPr id="24" name="TextBox 24"/>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25" name="Freeform 25"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3"/>
              <a:stretch>
                <a:fillRect l="-335373"/>
              </a:stretch>
            </a:blipFill>
          </p:spPr>
          <p:txBody>
            <a:bodyPr/>
            <a:lstStyle/>
            <a:p>
              <a:endParaRPr lang="es-ES_tradnl"/>
            </a:p>
          </p:txBody>
        </p:sp>
        <p:sp>
          <p:nvSpPr>
            <p:cNvPr id="26" name="TextBox 26"/>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27" name="TextBox 27"/>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28" name="TextBox 28"/>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29" name="TextBox 29"/>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601" name="S601"/>
          <p:cNvSpPr/>
          <p:nvPr/>
        </p:nvSpPr>
        <p:spPr>
          <a:xfrm>
            <a:off x="1257300" y="941980"/>
            <a:ext cx="14605000" cy="736600"/>
          </a:xfrm>
          <a:prstGeom prst="rect">
            <a:avLst/>
          </a:prstGeom>
          <a:noFill/>
          <a:ln>
            <a:noFill/>
          </a:ln>
        </p:spPr>
        <p:txBody>
          <a:bodyPr wrap="square" lIns="0" tIns="0" rIns="0" bIns="0" anchor="t" anchorCtr="0">
            <a:noAutofit/>
          </a:bodyPr>
          <a:lstStyle/>
          <a:p>
            <a:pPr algn="just">
              <a:buNone/>
            </a:pPr>
            <a:r>
              <a:rPr lang="es-CO" sz="3600" b="1" dirty="0">
                <a:solidFill>
                  <a:srgbClr val="1A401F"/>
                </a:solidFill>
                <a:latin typeface="Poppins Bold"/>
                <a:cs typeface="Poppins Bold"/>
              </a:rPr>
              <a:t>De la norma obligatoria al estándar voluntario</a:t>
            </a:r>
          </a:p>
        </p:txBody>
      </p:sp>
      <p:sp>
        <p:nvSpPr>
          <p:cNvPr id="602" name="S602"/>
          <p:cNvSpPr/>
          <p:nvPr/>
        </p:nvSpPr>
        <p:spPr>
          <a:xfrm>
            <a:off x="1007918" y="2854686"/>
            <a:ext cx="7874000" cy="50800"/>
          </a:xfrm>
          <a:prstGeom prst="rect">
            <a:avLst/>
          </a:prstGeom>
          <a:solidFill>
            <a:srgbClr val="2B484C"/>
          </a:solidFill>
          <a:ln>
            <a:noFill/>
          </a:ln>
        </p:spPr>
        <p:txBody>
          <a:bodyPr wrap="square" lIns="0" tIns="0" rIns="0" bIns="0" anchor="t"/>
          <a:lstStyle/>
          <a:p>
            <a:endParaRPr lang="es-CO"/>
          </a:p>
        </p:txBody>
      </p:sp>
      <p:sp>
        <p:nvSpPr>
          <p:cNvPr id="603" name="S603"/>
          <p:cNvSpPr/>
          <p:nvPr/>
        </p:nvSpPr>
        <p:spPr>
          <a:xfrm>
            <a:off x="1007918" y="3057886"/>
            <a:ext cx="7874000" cy="431800"/>
          </a:xfrm>
          <a:prstGeom prst="rect">
            <a:avLst/>
          </a:prstGeom>
          <a:noFill/>
          <a:ln>
            <a:noFill/>
          </a:ln>
        </p:spPr>
        <p:txBody>
          <a:bodyPr wrap="square" lIns="0" tIns="0" rIns="0" bIns="0" anchor="t"/>
          <a:lstStyle/>
          <a:p>
            <a:pPr algn="just">
              <a:buNone/>
            </a:pPr>
            <a:r>
              <a:rPr lang="es-CO" sz="1900" b="1" dirty="0">
                <a:solidFill>
                  <a:srgbClr val="2B484C"/>
                </a:solidFill>
                <a:latin typeface="Poppins Bold"/>
                <a:cs typeface="Poppins Bold"/>
              </a:rPr>
              <a:t>VINCULANTES (HARD LAW): 8 instrumentos</a:t>
            </a:r>
          </a:p>
        </p:txBody>
      </p:sp>
      <p:sp>
        <p:nvSpPr>
          <p:cNvPr id="604" name="S604"/>
          <p:cNvSpPr/>
          <p:nvPr/>
        </p:nvSpPr>
        <p:spPr>
          <a:xfrm>
            <a:off x="1007918" y="3616686"/>
            <a:ext cx="7874000" cy="3810000"/>
          </a:xfrm>
          <a:prstGeom prst="rect">
            <a:avLst/>
          </a:prstGeom>
          <a:noFill/>
          <a:ln>
            <a:noFill/>
          </a:ln>
        </p:spPr>
        <p:txBody>
          <a:bodyPr wrap="square" lIns="0" tIns="0" rIns="0" bIns="0" anchor="t"/>
          <a:lstStyle/>
          <a:p>
            <a:pPr algn="just">
              <a:spcAft>
                <a:spcPts val="500"/>
              </a:spcAft>
              <a:buNone/>
            </a:pPr>
            <a:r>
              <a:rPr lang="es-CO" sz="1800" b="1" dirty="0">
                <a:solidFill>
                  <a:srgbClr val="231F20"/>
                </a:solidFill>
                <a:latin typeface="Poppins Bold"/>
                <a:cs typeface="Poppins Bold"/>
              </a:rPr>
              <a:t>ICERD</a:t>
            </a:r>
            <a:r>
              <a:rPr lang="es-CO" sz="1800" b="0" dirty="0">
                <a:solidFill>
                  <a:srgbClr val="596B7A"/>
                </a:solidFill>
                <a:latin typeface="Poppins"/>
                <a:cs typeface="Poppins"/>
              </a:rPr>
              <a:t> (Ley 22 de 1981)</a:t>
            </a:r>
          </a:p>
          <a:p>
            <a:pPr algn="just">
              <a:spcAft>
                <a:spcPts val="500"/>
              </a:spcAft>
              <a:buNone/>
            </a:pPr>
            <a:r>
              <a:rPr lang="es-CO" sz="1800" b="1" dirty="0">
                <a:solidFill>
                  <a:srgbClr val="231F20"/>
                </a:solidFill>
                <a:latin typeface="Poppins Bold"/>
                <a:cs typeface="Poppins Bold"/>
              </a:rPr>
              <a:t>ICCPR</a:t>
            </a:r>
            <a:r>
              <a:rPr lang="es-CO" sz="1800" b="0" dirty="0">
                <a:solidFill>
                  <a:srgbClr val="596B7A"/>
                </a:solidFill>
                <a:latin typeface="Poppins"/>
                <a:cs typeface="Poppins"/>
              </a:rPr>
              <a:t> (Ley 74 de 1968)</a:t>
            </a:r>
          </a:p>
          <a:p>
            <a:pPr algn="just">
              <a:spcAft>
                <a:spcPts val="500"/>
              </a:spcAft>
              <a:buNone/>
            </a:pPr>
            <a:r>
              <a:rPr lang="es-CO" sz="1800" b="1" dirty="0">
                <a:solidFill>
                  <a:srgbClr val="231F20"/>
                </a:solidFill>
                <a:latin typeface="Poppins Bold"/>
                <a:cs typeface="Poppins Bold"/>
              </a:rPr>
              <a:t>ICESCR</a:t>
            </a:r>
            <a:r>
              <a:rPr lang="es-CO" sz="1800" b="0" dirty="0">
                <a:solidFill>
                  <a:srgbClr val="596B7A"/>
                </a:solidFill>
                <a:latin typeface="Poppins"/>
                <a:cs typeface="Poppins"/>
              </a:rPr>
              <a:t> (Ley 74 de 1968)</a:t>
            </a:r>
          </a:p>
          <a:p>
            <a:pPr algn="just">
              <a:spcAft>
                <a:spcPts val="500"/>
              </a:spcAft>
              <a:buNone/>
            </a:pPr>
            <a:r>
              <a:rPr lang="es-CO" sz="1800" b="1" dirty="0">
                <a:solidFill>
                  <a:srgbClr val="231F20"/>
                </a:solidFill>
                <a:latin typeface="Poppins Bold"/>
                <a:cs typeface="Poppins Bold"/>
              </a:rPr>
              <a:t>CEDAW</a:t>
            </a:r>
            <a:r>
              <a:rPr lang="es-CO" sz="1800" b="0" dirty="0">
                <a:solidFill>
                  <a:srgbClr val="596B7A"/>
                </a:solidFill>
                <a:latin typeface="Poppins"/>
                <a:cs typeface="Poppins"/>
              </a:rPr>
              <a:t> (Ley 51 de 1981)</a:t>
            </a:r>
          </a:p>
          <a:p>
            <a:pPr algn="just">
              <a:spcAft>
                <a:spcPts val="500"/>
              </a:spcAft>
              <a:buNone/>
            </a:pPr>
            <a:r>
              <a:rPr lang="es-CO" sz="1800" b="1" dirty="0">
                <a:solidFill>
                  <a:srgbClr val="231F20"/>
                </a:solidFill>
                <a:latin typeface="Poppins Bold"/>
                <a:cs typeface="Poppins Bold"/>
              </a:rPr>
              <a:t>CAT</a:t>
            </a:r>
            <a:r>
              <a:rPr lang="es-CO" sz="1800" b="0" dirty="0">
                <a:solidFill>
                  <a:srgbClr val="596B7A"/>
                </a:solidFill>
                <a:latin typeface="Poppins"/>
                <a:cs typeface="Poppins"/>
              </a:rPr>
              <a:t> (Ley 70 de 1986)</a:t>
            </a:r>
          </a:p>
          <a:p>
            <a:pPr algn="just">
              <a:spcAft>
                <a:spcPts val="500"/>
              </a:spcAft>
              <a:buNone/>
            </a:pPr>
            <a:r>
              <a:rPr lang="es-CO" sz="1800" b="1" dirty="0">
                <a:solidFill>
                  <a:srgbClr val="231F20"/>
                </a:solidFill>
                <a:latin typeface="Poppins Bold"/>
                <a:cs typeface="Poppins Bold"/>
              </a:rPr>
              <a:t>Convenio 169 OIT</a:t>
            </a:r>
            <a:r>
              <a:rPr lang="es-CO" sz="1800" b="0" dirty="0">
                <a:solidFill>
                  <a:srgbClr val="596B7A"/>
                </a:solidFill>
                <a:latin typeface="Poppins"/>
                <a:cs typeface="Poppins"/>
              </a:rPr>
              <a:t> (Ley 21 de 1991)</a:t>
            </a:r>
          </a:p>
          <a:p>
            <a:pPr algn="just">
              <a:spcAft>
                <a:spcPts val="500"/>
              </a:spcAft>
              <a:buNone/>
            </a:pPr>
            <a:r>
              <a:rPr lang="es-CO" sz="1800" b="1" dirty="0">
                <a:solidFill>
                  <a:srgbClr val="231F20"/>
                </a:solidFill>
                <a:latin typeface="Poppins Bold"/>
                <a:cs typeface="Poppins Bold"/>
              </a:rPr>
              <a:t>Derechos del Niño</a:t>
            </a:r>
            <a:r>
              <a:rPr lang="es-CO" sz="1800" b="0" dirty="0">
                <a:solidFill>
                  <a:srgbClr val="596B7A"/>
                </a:solidFill>
                <a:latin typeface="Poppins"/>
                <a:cs typeface="Poppins"/>
              </a:rPr>
              <a:t> (Ley 12 de 1991)</a:t>
            </a:r>
          </a:p>
          <a:p>
            <a:pPr algn="just">
              <a:spcAft>
                <a:spcPts val="500"/>
              </a:spcAft>
              <a:buNone/>
            </a:pPr>
            <a:r>
              <a:rPr lang="es-CO" sz="1800" b="1" dirty="0">
                <a:solidFill>
                  <a:srgbClr val="231F20"/>
                </a:solidFill>
                <a:latin typeface="Poppins Bold"/>
                <a:cs typeface="Poppins Bold"/>
              </a:rPr>
              <a:t>Minamata (mercurio)</a:t>
            </a:r>
            <a:r>
              <a:rPr lang="es-CO" sz="1800" b="0" dirty="0">
                <a:solidFill>
                  <a:srgbClr val="596B7A"/>
                </a:solidFill>
                <a:latin typeface="Poppins"/>
                <a:cs typeface="Poppins"/>
              </a:rPr>
              <a:t> (Ley 2010 de 2019)</a:t>
            </a:r>
          </a:p>
        </p:txBody>
      </p:sp>
      <p:sp>
        <p:nvSpPr>
          <p:cNvPr id="605" name="S605"/>
          <p:cNvSpPr/>
          <p:nvPr/>
        </p:nvSpPr>
        <p:spPr>
          <a:xfrm>
            <a:off x="9389918" y="2854686"/>
            <a:ext cx="7366000" cy="50800"/>
          </a:xfrm>
          <a:prstGeom prst="rect">
            <a:avLst/>
          </a:prstGeom>
          <a:solidFill>
            <a:srgbClr val="EF5828"/>
          </a:solidFill>
          <a:ln>
            <a:noFill/>
          </a:ln>
        </p:spPr>
        <p:txBody>
          <a:bodyPr wrap="square" lIns="0" tIns="0" rIns="0" bIns="0" anchor="t"/>
          <a:lstStyle/>
          <a:p>
            <a:endParaRPr lang="es-CO"/>
          </a:p>
        </p:txBody>
      </p:sp>
      <p:sp>
        <p:nvSpPr>
          <p:cNvPr id="606" name="S606"/>
          <p:cNvSpPr/>
          <p:nvPr/>
        </p:nvSpPr>
        <p:spPr>
          <a:xfrm>
            <a:off x="9389918" y="3057886"/>
            <a:ext cx="7366000" cy="431800"/>
          </a:xfrm>
          <a:prstGeom prst="rect">
            <a:avLst/>
          </a:prstGeom>
          <a:noFill/>
          <a:ln>
            <a:noFill/>
          </a:ln>
        </p:spPr>
        <p:txBody>
          <a:bodyPr wrap="square" lIns="0" tIns="0" rIns="0" bIns="0" anchor="t"/>
          <a:lstStyle/>
          <a:p>
            <a:pPr algn="just">
              <a:buNone/>
            </a:pPr>
            <a:r>
              <a:rPr lang="es-CO" sz="1900" b="1" dirty="0">
                <a:solidFill>
                  <a:srgbClr val="EF5828"/>
                </a:solidFill>
                <a:latin typeface="Poppins Bold"/>
                <a:cs typeface="Poppins Bold"/>
              </a:rPr>
              <a:t>NO VINCULANTES (SOFT LAW): 12 estándares</a:t>
            </a:r>
          </a:p>
        </p:txBody>
      </p:sp>
      <p:sp>
        <p:nvSpPr>
          <p:cNvPr id="607" name="S607"/>
          <p:cNvSpPr/>
          <p:nvPr/>
        </p:nvSpPr>
        <p:spPr>
          <a:xfrm>
            <a:off x="9389918" y="3616686"/>
            <a:ext cx="7366000" cy="19050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Principios Rectores de la ONU (2011); Líneas Directrices OCDE; Guía de Debida Diligencia OCDE para minerales de conflicto; Principios Voluntarios de Seguridad y DDHH; Código de Manejo de Cianuro; EITI; ISO 14001 y 26000; Pacto Global; UNDRIP; Fairtrade; LBMA</a:t>
            </a:r>
          </a:p>
        </p:txBody>
      </p:sp>
      <p:sp>
        <p:nvSpPr>
          <p:cNvPr id="608" name="S608"/>
          <p:cNvSpPr/>
          <p:nvPr/>
        </p:nvSpPr>
        <p:spPr>
          <a:xfrm>
            <a:off x="9389918" y="5724886"/>
            <a:ext cx="7366000" cy="50800"/>
          </a:xfrm>
          <a:prstGeom prst="rect">
            <a:avLst/>
          </a:prstGeom>
          <a:solidFill>
            <a:srgbClr val="3E8C86"/>
          </a:solidFill>
          <a:ln>
            <a:noFill/>
          </a:ln>
        </p:spPr>
        <p:txBody>
          <a:bodyPr wrap="square" lIns="0" tIns="0" rIns="0" bIns="0" anchor="t"/>
          <a:lstStyle/>
          <a:p>
            <a:endParaRPr lang="es-CO"/>
          </a:p>
        </p:txBody>
      </p:sp>
      <p:sp>
        <p:nvSpPr>
          <p:cNvPr id="609" name="S609"/>
          <p:cNvSpPr/>
          <p:nvPr/>
        </p:nvSpPr>
        <p:spPr>
          <a:xfrm>
            <a:off x="9389918" y="5928086"/>
            <a:ext cx="7366000" cy="431800"/>
          </a:xfrm>
          <a:prstGeom prst="rect">
            <a:avLst/>
          </a:prstGeom>
          <a:noFill/>
          <a:ln>
            <a:noFill/>
          </a:ln>
        </p:spPr>
        <p:txBody>
          <a:bodyPr wrap="square" lIns="0" tIns="0" rIns="0" bIns="0" anchor="t"/>
          <a:lstStyle/>
          <a:p>
            <a:pPr algn="just">
              <a:buNone/>
            </a:pPr>
            <a:r>
              <a:rPr lang="es-CO" sz="1900" b="1" dirty="0">
                <a:solidFill>
                  <a:srgbClr val="3E8C86"/>
                </a:solidFill>
                <a:latin typeface="Poppins Bold"/>
                <a:cs typeface="Poppins Bold"/>
              </a:rPr>
              <a:t>REGIONALES: 3 instrumentos</a:t>
            </a:r>
          </a:p>
        </p:txBody>
      </p:sp>
      <p:sp>
        <p:nvSpPr>
          <p:cNvPr id="610" name="S610"/>
          <p:cNvSpPr/>
          <p:nvPr/>
        </p:nvSpPr>
        <p:spPr>
          <a:xfrm>
            <a:off x="9389918" y="6486886"/>
            <a:ext cx="7366000" cy="10160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Convención Americana sobre DDHH (1969); Protocolo de San Salvador (1988); Declaración Americana sobre los Derechos de los Pueblos Indígenas (2016)</a:t>
            </a:r>
          </a:p>
        </p:txBody>
      </p:sp>
      <p:sp>
        <p:nvSpPr>
          <p:cNvPr id="611" name="S611"/>
          <p:cNvSpPr/>
          <p:nvPr/>
        </p:nvSpPr>
        <p:spPr>
          <a:xfrm>
            <a:off x="1007918" y="7782285"/>
            <a:ext cx="15748000" cy="1474975"/>
          </a:xfrm>
          <a:prstGeom prst="roundRect">
            <a:avLst/>
          </a:prstGeom>
          <a:solidFill>
            <a:srgbClr val="EBF3F9"/>
          </a:solidFill>
          <a:ln>
            <a:noFill/>
          </a:ln>
        </p:spPr>
        <p:txBody>
          <a:bodyPr wrap="square" lIns="0" tIns="0" rIns="0" bIns="0" anchor="t"/>
          <a:lstStyle/>
          <a:p>
            <a:endParaRPr lang="es-CO"/>
          </a:p>
        </p:txBody>
      </p:sp>
      <p:sp>
        <p:nvSpPr>
          <p:cNvPr id="612" name="S612"/>
          <p:cNvSpPr/>
          <p:nvPr/>
        </p:nvSpPr>
        <p:spPr>
          <a:xfrm>
            <a:off x="1312718" y="7985486"/>
            <a:ext cx="15138400" cy="330200"/>
          </a:xfrm>
          <a:prstGeom prst="rect">
            <a:avLst/>
          </a:prstGeom>
          <a:noFill/>
          <a:ln>
            <a:noFill/>
          </a:ln>
        </p:spPr>
        <p:txBody>
          <a:bodyPr wrap="square" lIns="0" tIns="0" rIns="0" bIns="0" anchor="t"/>
          <a:lstStyle/>
          <a:p>
            <a:pPr algn="just">
              <a:buNone/>
            </a:pPr>
            <a:r>
              <a:rPr lang="es-CO" sz="1800" b="1" dirty="0">
                <a:solidFill>
                  <a:srgbClr val="EF5828"/>
                </a:solidFill>
                <a:latin typeface="Poppins Bold"/>
                <a:cs typeface="Poppins Bold"/>
              </a:rPr>
              <a:t>LA BRECHA COMÚN</a:t>
            </a:r>
          </a:p>
        </p:txBody>
      </p:sp>
      <p:sp>
        <p:nvSpPr>
          <p:cNvPr id="613" name="S613"/>
          <p:cNvSpPr/>
          <p:nvPr/>
        </p:nvSpPr>
        <p:spPr>
          <a:xfrm>
            <a:off x="1312718" y="8341086"/>
            <a:ext cx="15138400" cy="4572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Los Principios Rectores no se ratifican: el marco de proteger, respetar y remediar orienta a las empresas, pero no sustituye el deber de protección del Estado.</a:t>
            </a:r>
          </a:p>
        </p:txBody>
      </p:sp>
      <p:sp>
        <p:nvSpPr>
          <p:cNvPr id="614" name="S614"/>
          <p:cNvSpPr/>
          <p:nvPr/>
        </p:nvSpPr>
        <p:spPr>
          <a:xfrm>
            <a:off x="1028700" y="9652000"/>
            <a:ext cx="15748000" cy="381000"/>
          </a:xfrm>
          <a:prstGeom prst="rect">
            <a:avLst/>
          </a:prstGeom>
          <a:noFill/>
          <a:ln>
            <a:noFill/>
          </a:ln>
        </p:spPr>
        <p:txBody>
          <a:bodyPr wrap="square" lIns="0" tIns="0" rIns="0" bIns="0" anchor="t"/>
          <a:lstStyle/>
          <a:p>
            <a:pPr algn="just">
              <a:buNone/>
            </a:pPr>
            <a:r>
              <a:rPr lang="es-CO" sz="1700" b="0" dirty="0">
                <a:solidFill>
                  <a:srgbClr val="4A5A66"/>
                </a:solidFill>
                <a:latin typeface="Poppins"/>
                <a:cs typeface="Poppins"/>
              </a:rPr>
              <a:t>Fuente: Tablas 1, 2 y 3, pp. 10-14.</a:t>
            </a:r>
          </a:p>
        </p:txBody>
      </p:sp>
      <p:sp>
        <p:nvSpPr>
          <p:cNvPr id="2" name="Rectángulo 1">
            <a:extLst>
              <a:ext uri="{FF2B5EF4-FFF2-40B4-BE49-F238E27FC236}">
                <a16:creationId xmlns:a16="http://schemas.microsoft.com/office/drawing/2014/main" id="{CDB01D18-35B0-064C-A84E-66A6A8FF5A81}"/>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3" name="CuadroTexto 2">
            <a:extLst>
              <a:ext uri="{FF2B5EF4-FFF2-40B4-BE49-F238E27FC236}">
                <a16:creationId xmlns:a16="http://schemas.microsoft.com/office/drawing/2014/main" id="{4DEF9DF6-BE56-574E-A603-1CABA737CF0B}"/>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MARCO INTERNACIONAL</a:t>
            </a:r>
          </a:p>
        </p:txBody>
      </p:sp>
    </p:spTree>
    <p:extLst>
      <p:ext uri="{BB962C8B-B14F-4D97-AF65-F5344CB8AC3E}">
        <p14:creationId xmlns:p14="http://schemas.microsoft.com/office/powerpoint/2010/main" val="4124651311"/>
      </p:ext>
    </p:extLst>
  </p:cSld>
  <p:clrMapOvr>
    <a:masterClrMapping/>
  </p:clrMapOvr>
  <p:transition>
    <p:wipe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a:extLst>
              <a:ext uri="{FF2B5EF4-FFF2-40B4-BE49-F238E27FC236}">
                <a16:creationId xmlns:a16="http://schemas.microsoft.com/office/drawing/2014/main" id="{6BBDD50F-3D6F-504C-9029-0FE540AAD678}"/>
              </a:ext>
            </a:extLst>
          </p:cNvPr>
          <p:cNvSpPr/>
          <p:nvPr/>
        </p:nvSpPr>
        <p:spPr>
          <a:xfrm>
            <a:off x="1028700" y="7061200"/>
            <a:ext cx="15748000" cy="24384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5" name="Freeform 5"/>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2"/>
            <a:stretch>
              <a:fillRect l="-26916" t="-1849549" r="-30508" b="-1515802"/>
            </a:stretch>
          </a:blipFill>
        </p:spPr>
        <p:txBody>
          <a:bodyPr/>
          <a:lstStyle/>
          <a:p>
            <a:endParaRPr lang="es-ES_tradnl"/>
          </a:p>
        </p:txBody>
      </p:sp>
      <p:sp>
        <p:nvSpPr>
          <p:cNvPr id="6" name="Freeform 6"/>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2"/>
            <a:stretch>
              <a:fillRect l="-26916" t="-1849549" r="-30508" b="-1515802"/>
            </a:stretch>
          </a:blipFill>
        </p:spPr>
        <p:txBody>
          <a:bodyPr/>
          <a:lstStyle/>
          <a:p>
            <a:endParaRPr lang="es-ES_tradnl"/>
          </a:p>
        </p:txBody>
      </p:sp>
      <p:grpSp>
        <p:nvGrpSpPr>
          <p:cNvPr id="7" name="Group 7"/>
          <p:cNvGrpSpPr/>
          <p:nvPr/>
        </p:nvGrpSpPr>
        <p:grpSpPr>
          <a:xfrm>
            <a:off x="16281400" y="-114300"/>
            <a:ext cx="2006600" cy="1943100"/>
            <a:chOff x="0" y="0"/>
            <a:chExt cx="3240118" cy="3131687"/>
          </a:xfrm>
        </p:grpSpPr>
        <p:sp>
          <p:nvSpPr>
            <p:cNvPr id="8" name="TextBox 8"/>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9" name="Freeform 9"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3"/>
              <a:stretch>
                <a:fillRect l="-335373"/>
              </a:stretch>
            </a:blipFill>
          </p:spPr>
          <p:txBody>
            <a:bodyPr/>
            <a:lstStyle/>
            <a:p>
              <a:endParaRPr lang="es-ES_tradnl"/>
            </a:p>
          </p:txBody>
        </p:sp>
        <p:sp>
          <p:nvSpPr>
            <p:cNvPr id="10" name="TextBox 10"/>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1" name="TextBox 11"/>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2" name="TextBox 12"/>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3" name="TextBox 13"/>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501" name="S501"/>
          <p:cNvSpPr/>
          <p:nvPr/>
        </p:nvSpPr>
        <p:spPr>
          <a:xfrm>
            <a:off x="1257300" y="1066800"/>
            <a:ext cx="14605000" cy="736600"/>
          </a:xfrm>
          <a:prstGeom prst="rect">
            <a:avLst/>
          </a:prstGeom>
          <a:noFill/>
          <a:ln>
            <a:noFill/>
          </a:ln>
        </p:spPr>
        <p:txBody>
          <a:bodyPr wrap="square" lIns="0" tIns="0" rIns="0" bIns="0" anchor="t" anchorCtr="0">
            <a:noAutofit/>
          </a:bodyPr>
          <a:lstStyle/>
          <a:p>
            <a:pPr algn="just">
              <a:buNone/>
            </a:pPr>
            <a:r>
              <a:rPr lang="es-CO" sz="3600" b="1" dirty="0">
                <a:solidFill>
                  <a:srgbClr val="1A401F"/>
                </a:solidFill>
                <a:latin typeface="Poppins Bold"/>
                <a:cs typeface="Poppins Bold"/>
              </a:rPr>
              <a:t>Constitución, legislación y políticas públicas</a:t>
            </a:r>
          </a:p>
        </p:txBody>
      </p:sp>
      <p:sp>
        <p:nvSpPr>
          <p:cNvPr id="502" name="S502"/>
          <p:cNvSpPr/>
          <p:nvPr/>
        </p:nvSpPr>
        <p:spPr>
          <a:xfrm>
            <a:off x="970931" y="3108142"/>
            <a:ext cx="5080000" cy="3810000"/>
          </a:xfrm>
          <a:prstGeom prst="roundRect">
            <a:avLst/>
          </a:prstGeom>
          <a:solidFill>
            <a:srgbClr val="EBF3F9"/>
          </a:solidFill>
          <a:ln>
            <a:noFill/>
          </a:ln>
        </p:spPr>
        <p:txBody>
          <a:bodyPr wrap="square" lIns="0" tIns="0" rIns="0" bIns="0" anchor="t"/>
          <a:lstStyle/>
          <a:p>
            <a:endParaRPr lang="es-CO"/>
          </a:p>
        </p:txBody>
      </p:sp>
      <p:sp>
        <p:nvSpPr>
          <p:cNvPr id="503" name="S503"/>
          <p:cNvSpPr/>
          <p:nvPr/>
        </p:nvSpPr>
        <p:spPr>
          <a:xfrm>
            <a:off x="970931" y="3108142"/>
            <a:ext cx="5080000" cy="101600"/>
          </a:xfrm>
          <a:prstGeom prst="rect">
            <a:avLst/>
          </a:prstGeom>
          <a:solidFill>
            <a:srgbClr val="2B484C"/>
          </a:solidFill>
          <a:ln>
            <a:noFill/>
          </a:ln>
        </p:spPr>
        <p:txBody>
          <a:bodyPr wrap="square" lIns="0" tIns="0" rIns="0" bIns="0" anchor="t"/>
          <a:lstStyle/>
          <a:p>
            <a:endParaRPr lang="es-CO"/>
          </a:p>
        </p:txBody>
      </p:sp>
      <p:sp>
        <p:nvSpPr>
          <p:cNvPr id="504" name="S504"/>
          <p:cNvSpPr/>
          <p:nvPr/>
        </p:nvSpPr>
        <p:spPr>
          <a:xfrm>
            <a:off x="1275731" y="3463742"/>
            <a:ext cx="4470400" cy="812800"/>
          </a:xfrm>
          <a:prstGeom prst="rect">
            <a:avLst/>
          </a:prstGeom>
          <a:noFill/>
          <a:ln>
            <a:noFill/>
          </a:ln>
        </p:spPr>
        <p:txBody>
          <a:bodyPr wrap="square" lIns="0" tIns="0" rIns="0" bIns="0" anchor="t"/>
          <a:lstStyle/>
          <a:p>
            <a:pPr algn="just">
              <a:buNone/>
            </a:pPr>
            <a:r>
              <a:rPr lang="es-CO" sz="1900" b="1" dirty="0">
                <a:solidFill>
                  <a:srgbClr val="2B484C"/>
                </a:solidFill>
                <a:latin typeface="Poppins Bold"/>
                <a:cs typeface="Poppins Bold"/>
              </a:rPr>
              <a:t>CONSTITUCIÓN DE 1991</a:t>
            </a:r>
          </a:p>
        </p:txBody>
      </p:sp>
      <p:sp>
        <p:nvSpPr>
          <p:cNvPr id="505" name="S505"/>
          <p:cNvSpPr/>
          <p:nvPr/>
        </p:nvSpPr>
        <p:spPr>
          <a:xfrm>
            <a:off x="1275731" y="4378142"/>
            <a:ext cx="4470400" cy="16764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Estado social de derecho, diversidad étnica y cultural, propiedad colectiva, ambiente sano, bloque de constitucionalidad y libertad económica.</a:t>
            </a:r>
          </a:p>
        </p:txBody>
      </p:sp>
      <p:sp>
        <p:nvSpPr>
          <p:cNvPr id="506" name="S506"/>
          <p:cNvSpPr/>
          <p:nvPr/>
        </p:nvSpPr>
        <p:spPr>
          <a:xfrm>
            <a:off x="1275731" y="6181542"/>
            <a:ext cx="4470400" cy="558800"/>
          </a:xfrm>
          <a:prstGeom prst="rect">
            <a:avLst/>
          </a:prstGeom>
          <a:noFill/>
          <a:ln>
            <a:noFill/>
          </a:ln>
        </p:spPr>
        <p:txBody>
          <a:bodyPr wrap="square" lIns="0" tIns="0" rIns="0" bIns="0" anchor="t"/>
          <a:lstStyle/>
          <a:p>
            <a:pPr algn="just">
              <a:buNone/>
            </a:pPr>
            <a:r>
              <a:rPr lang="es-CO" sz="1600" b="0" dirty="0">
                <a:solidFill>
                  <a:srgbClr val="596B7A"/>
                </a:solidFill>
                <a:latin typeface="Poppins"/>
                <a:cs typeface="Poppins"/>
              </a:rPr>
              <a:t>Arts. 1, 5, 7, 10, 58, 63, 79, 93, 329, 330 y 333</a:t>
            </a:r>
          </a:p>
        </p:txBody>
      </p:sp>
      <p:sp>
        <p:nvSpPr>
          <p:cNvPr id="507" name="S507"/>
          <p:cNvSpPr/>
          <p:nvPr/>
        </p:nvSpPr>
        <p:spPr>
          <a:xfrm>
            <a:off x="6304931" y="3108142"/>
            <a:ext cx="5080000" cy="3810000"/>
          </a:xfrm>
          <a:prstGeom prst="roundRect">
            <a:avLst/>
          </a:prstGeom>
          <a:solidFill>
            <a:srgbClr val="EBF3F9"/>
          </a:solidFill>
          <a:ln>
            <a:noFill/>
          </a:ln>
        </p:spPr>
        <p:txBody>
          <a:bodyPr wrap="square" lIns="0" tIns="0" rIns="0" bIns="0" anchor="t"/>
          <a:lstStyle/>
          <a:p>
            <a:endParaRPr lang="es-CO"/>
          </a:p>
        </p:txBody>
      </p:sp>
      <p:sp>
        <p:nvSpPr>
          <p:cNvPr id="508" name="S508"/>
          <p:cNvSpPr/>
          <p:nvPr/>
        </p:nvSpPr>
        <p:spPr>
          <a:xfrm>
            <a:off x="6304931" y="3108142"/>
            <a:ext cx="5080000" cy="101600"/>
          </a:xfrm>
          <a:prstGeom prst="rect">
            <a:avLst/>
          </a:prstGeom>
          <a:solidFill>
            <a:srgbClr val="3E8C86"/>
          </a:solidFill>
          <a:ln>
            <a:noFill/>
          </a:ln>
        </p:spPr>
        <p:txBody>
          <a:bodyPr wrap="square" lIns="0" tIns="0" rIns="0" bIns="0" anchor="t"/>
          <a:lstStyle/>
          <a:p>
            <a:endParaRPr lang="es-CO"/>
          </a:p>
        </p:txBody>
      </p:sp>
      <p:sp>
        <p:nvSpPr>
          <p:cNvPr id="509" name="S509"/>
          <p:cNvSpPr/>
          <p:nvPr/>
        </p:nvSpPr>
        <p:spPr>
          <a:xfrm>
            <a:off x="6609731" y="3463742"/>
            <a:ext cx="4470400" cy="812800"/>
          </a:xfrm>
          <a:prstGeom prst="rect">
            <a:avLst/>
          </a:prstGeom>
          <a:noFill/>
          <a:ln>
            <a:noFill/>
          </a:ln>
        </p:spPr>
        <p:txBody>
          <a:bodyPr wrap="square" lIns="0" tIns="0" rIns="0" bIns="0" anchor="t"/>
          <a:lstStyle/>
          <a:p>
            <a:pPr algn="just">
              <a:buNone/>
            </a:pPr>
            <a:r>
              <a:rPr lang="es-CO" sz="1900" b="1" dirty="0">
                <a:solidFill>
                  <a:srgbClr val="3E8C86"/>
                </a:solidFill>
                <a:latin typeface="Poppins Bold"/>
                <a:cs typeface="Poppins Bold"/>
              </a:rPr>
              <a:t>LEGISLACIÓN MINERA Y AMBIENTAL</a:t>
            </a:r>
          </a:p>
        </p:txBody>
      </p:sp>
      <p:sp>
        <p:nvSpPr>
          <p:cNvPr id="510" name="S510"/>
          <p:cNvSpPr/>
          <p:nvPr/>
        </p:nvSpPr>
        <p:spPr>
          <a:xfrm>
            <a:off x="6609731" y="4378142"/>
            <a:ext cx="4470400" cy="16764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Código de Minas, licenciamiento ambiental, formalización minera y regulación del mercurio, entre otras normas sectoriales.</a:t>
            </a:r>
          </a:p>
        </p:txBody>
      </p:sp>
      <p:sp>
        <p:nvSpPr>
          <p:cNvPr id="511" name="S511"/>
          <p:cNvSpPr/>
          <p:nvPr/>
        </p:nvSpPr>
        <p:spPr>
          <a:xfrm>
            <a:off x="6609731" y="6181542"/>
            <a:ext cx="4470400" cy="558800"/>
          </a:xfrm>
          <a:prstGeom prst="rect">
            <a:avLst/>
          </a:prstGeom>
          <a:noFill/>
          <a:ln>
            <a:noFill/>
          </a:ln>
        </p:spPr>
        <p:txBody>
          <a:bodyPr wrap="square" lIns="0" tIns="0" rIns="0" bIns="0" anchor="t"/>
          <a:lstStyle/>
          <a:p>
            <a:pPr algn="just">
              <a:buNone/>
            </a:pPr>
            <a:r>
              <a:rPr lang="es-CO" sz="1600" b="0" dirty="0">
                <a:solidFill>
                  <a:srgbClr val="596B7A"/>
                </a:solidFill>
                <a:latin typeface="Poppins"/>
                <a:cs typeface="Poppins"/>
              </a:rPr>
              <a:t>Tablas 4 y 5, pp. 15-16</a:t>
            </a:r>
          </a:p>
        </p:txBody>
      </p:sp>
      <p:sp>
        <p:nvSpPr>
          <p:cNvPr id="512" name="S512"/>
          <p:cNvSpPr/>
          <p:nvPr/>
        </p:nvSpPr>
        <p:spPr>
          <a:xfrm>
            <a:off x="11638931" y="3108142"/>
            <a:ext cx="5080000" cy="3810000"/>
          </a:xfrm>
          <a:prstGeom prst="roundRect">
            <a:avLst/>
          </a:prstGeom>
          <a:solidFill>
            <a:srgbClr val="EBF3F9"/>
          </a:solidFill>
          <a:ln>
            <a:noFill/>
          </a:ln>
        </p:spPr>
        <p:txBody>
          <a:bodyPr wrap="square" lIns="0" tIns="0" rIns="0" bIns="0" anchor="t"/>
          <a:lstStyle/>
          <a:p>
            <a:endParaRPr lang="es-CO"/>
          </a:p>
        </p:txBody>
      </p:sp>
      <p:sp>
        <p:nvSpPr>
          <p:cNvPr id="513" name="S513"/>
          <p:cNvSpPr/>
          <p:nvPr/>
        </p:nvSpPr>
        <p:spPr>
          <a:xfrm>
            <a:off x="11638931" y="3108142"/>
            <a:ext cx="5080000" cy="101600"/>
          </a:xfrm>
          <a:prstGeom prst="rect">
            <a:avLst/>
          </a:prstGeom>
          <a:solidFill>
            <a:srgbClr val="EF5828"/>
          </a:solidFill>
          <a:ln>
            <a:noFill/>
          </a:ln>
        </p:spPr>
        <p:txBody>
          <a:bodyPr wrap="square" lIns="0" tIns="0" rIns="0" bIns="0" anchor="t"/>
          <a:lstStyle/>
          <a:p>
            <a:endParaRPr lang="es-CO"/>
          </a:p>
        </p:txBody>
      </p:sp>
      <p:sp>
        <p:nvSpPr>
          <p:cNvPr id="514" name="S514"/>
          <p:cNvSpPr/>
          <p:nvPr/>
        </p:nvSpPr>
        <p:spPr>
          <a:xfrm>
            <a:off x="11943731" y="3463742"/>
            <a:ext cx="4470400" cy="812800"/>
          </a:xfrm>
          <a:prstGeom prst="rect">
            <a:avLst/>
          </a:prstGeom>
          <a:noFill/>
          <a:ln>
            <a:noFill/>
          </a:ln>
        </p:spPr>
        <p:txBody>
          <a:bodyPr wrap="square" lIns="0" tIns="0" rIns="0" bIns="0" anchor="t"/>
          <a:lstStyle/>
          <a:p>
            <a:pPr algn="just">
              <a:buNone/>
            </a:pPr>
            <a:r>
              <a:rPr lang="es-CO" sz="1900" b="1" dirty="0">
                <a:solidFill>
                  <a:srgbClr val="EF5828"/>
                </a:solidFill>
                <a:latin typeface="Poppins Bold"/>
                <a:cs typeface="Poppins Bold"/>
              </a:rPr>
              <a:t>POLÍTICAS PÚBLICAS</a:t>
            </a:r>
          </a:p>
        </p:txBody>
      </p:sp>
      <p:sp>
        <p:nvSpPr>
          <p:cNvPr id="515" name="S515"/>
          <p:cNvSpPr/>
          <p:nvPr/>
        </p:nvSpPr>
        <p:spPr>
          <a:xfrm>
            <a:off x="11943731" y="4378142"/>
            <a:ext cx="4470400" cy="16764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Alcance amplio e implementación limitada</a:t>
            </a:r>
          </a:p>
        </p:txBody>
      </p:sp>
      <p:sp>
        <p:nvSpPr>
          <p:cNvPr id="516" name="S516"/>
          <p:cNvSpPr/>
          <p:nvPr/>
        </p:nvSpPr>
        <p:spPr>
          <a:xfrm>
            <a:off x="11943731" y="6181542"/>
            <a:ext cx="4470400" cy="558800"/>
          </a:xfrm>
          <a:prstGeom prst="rect">
            <a:avLst/>
          </a:prstGeom>
          <a:noFill/>
          <a:ln>
            <a:noFill/>
          </a:ln>
        </p:spPr>
        <p:txBody>
          <a:bodyPr wrap="square" lIns="0" tIns="0" rIns="0" bIns="0" anchor="t"/>
          <a:lstStyle/>
          <a:p>
            <a:pPr algn="just">
              <a:buNone/>
            </a:pPr>
            <a:r>
              <a:rPr lang="es-CO" sz="1600" b="0" dirty="0">
                <a:solidFill>
                  <a:srgbClr val="596B7A"/>
                </a:solidFill>
                <a:latin typeface="Poppins"/>
                <a:cs typeface="Poppins"/>
              </a:rPr>
              <a:t>Tabla 5, p. 16</a:t>
            </a:r>
          </a:p>
        </p:txBody>
      </p:sp>
      <p:sp>
        <p:nvSpPr>
          <p:cNvPr id="517" name="S517"/>
          <p:cNvSpPr/>
          <p:nvPr/>
        </p:nvSpPr>
        <p:spPr>
          <a:xfrm>
            <a:off x="1028700" y="7061200"/>
            <a:ext cx="15748000" cy="50800"/>
          </a:xfrm>
          <a:prstGeom prst="rect">
            <a:avLst/>
          </a:prstGeom>
          <a:solidFill>
            <a:srgbClr val="2B484C"/>
          </a:solidFill>
          <a:ln>
            <a:noFill/>
          </a:ln>
        </p:spPr>
        <p:txBody>
          <a:bodyPr wrap="square" lIns="0" tIns="0" rIns="0" bIns="0" anchor="t"/>
          <a:lstStyle/>
          <a:p>
            <a:endParaRPr lang="es-CO"/>
          </a:p>
        </p:txBody>
      </p:sp>
      <p:sp>
        <p:nvSpPr>
          <p:cNvPr id="518" name="S518"/>
          <p:cNvSpPr/>
          <p:nvPr/>
        </p:nvSpPr>
        <p:spPr>
          <a:xfrm>
            <a:off x="1333500" y="7289799"/>
            <a:ext cx="6438900" cy="426860"/>
          </a:xfrm>
          <a:prstGeom prst="rect">
            <a:avLst/>
          </a:prstGeom>
          <a:noFill/>
          <a:ln>
            <a:noFill/>
          </a:ln>
        </p:spPr>
        <p:txBody>
          <a:bodyPr wrap="square" lIns="0" tIns="0" rIns="0" bIns="0" anchor="t"/>
          <a:lstStyle/>
          <a:p>
            <a:pPr algn="ctr">
              <a:buNone/>
            </a:pPr>
            <a:r>
              <a:rPr lang="es-CO" sz="1900" b="1" dirty="0">
                <a:solidFill>
                  <a:srgbClr val="2B484C"/>
                </a:solidFill>
                <a:latin typeface="Poppins Bold"/>
                <a:cs typeface="Poppins Bold"/>
              </a:rPr>
              <a:t>PLANES NACIONALES DE ACCIÓN SOBRE EMPRESAS Y DDHH (PAN)</a:t>
            </a:r>
          </a:p>
        </p:txBody>
      </p:sp>
      <p:sp>
        <p:nvSpPr>
          <p:cNvPr id="519" name="S519"/>
          <p:cNvSpPr/>
          <p:nvPr/>
        </p:nvSpPr>
        <p:spPr>
          <a:xfrm>
            <a:off x="1333500" y="8088317"/>
            <a:ext cx="6438900" cy="16510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Colombia presentó dos versiones, en 2015 y 2020. El sector minero-energético es uno de los tres priorizados para armonizar DDHH y desarrollo económico.</a:t>
            </a:r>
          </a:p>
        </p:txBody>
      </p:sp>
      <p:sp>
        <p:nvSpPr>
          <p:cNvPr id="520" name="S520"/>
          <p:cNvSpPr/>
          <p:nvPr/>
        </p:nvSpPr>
        <p:spPr>
          <a:xfrm>
            <a:off x="9043684" y="7926575"/>
            <a:ext cx="7518400" cy="1320800"/>
          </a:xfrm>
          <a:prstGeom prst="rect">
            <a:avLst/>
          </a:prstGeom>
          <a:noFill/>
          <a:ln>
            <a:noFill/>
          </a:ln>
        </p:spPr>
        <p:txBody>
          <a:bodyPr wrap="square" lIns="0" tIns="0" rIns="0" bIns="0" anchor="t"/>
          <a:lstStyle/>
          <a:p>
            <a:pPr marL="180000" indent="-180000">
              <a:spcAft>
                <a:spcPts val="300"/>
              </a:spcAft>
              <a:buClr>
                <a:srgbClr val="EF5828"/>
              </a:buClr>
              <a:buFont typeface="Arial"/>
              <a:buChar char="•"/>
            </a:pPr>
            <a:r>
              <a:rPr lang="es-CO" sz="1700" b="0" dirty="0">
                <a:solidFill>
                  <a:srgbClr val="231F20"/>
                </a:solidFill>
                <a:latin typeface="Poppins"/>
                <a:cs typeface="Poppins"/>
              </a:rPr>
              <a:t>Lineamientos y política de DDHH del sector minero-energético</a:t>
            </a:r>
          </a:p>
          <a:p>
            <a:pPr marL="180000" indent="-180000">
              <a:spcAft>
                <a:spcPts val="300"/>
              </a:spcAft>
              <a:buClr>
                <a:srgbClr val="EF5828"/>
              </a:buClr>
              <a:buFont typeface="Arial"/>
              <a:buChar char="•"/>
            </a:pPr>
            <a:r>
              <a:rPr lang="es-CO" sz="1700" b="0" dirty="0">
                <a:solidFill>
                  <a:srgbClr val="231F20"/>
                </a:solidFill>
                <a:latin typeface="Poppins"/>
                <a:cs typeface="Poppins"/>
              </a:rPr>
              <a:t>Grupos Sectoriales de Trabajo: carbón, oro y cobre, hidrocarburos, energía</a:t>
            </a:r>
          </a:p>
          <a:p>
            <a:pPr marL="180000" indent="-180000">
              <a:spcAft>
                <a:spcPts val="300"/>
              </a:spcAft>
              <a:buClr>
                <a:srgbClr val="EF5828"/>
              </a:buClr>
              <a:buFont typeface="Arial"/>
              <a:buChar char="•"/>
            </a:pPr>
            <a:r>
              <a:rPr lang="es-CO" sz="1700" b="0" dirty="0">
                <a:solidFill>
                  <a:srgbClr val="231F20"/>
                </a:solidFill>
                <a:latin typeface="Poppins"/>
                <a:cs typeface="Poppins"/>
              </a:rPr>
              <a:t>Lineamientos de género del sector minero-energético</a:t>
            </a:r>
          </a:p>
        </p:txBody>
      </p:sp>
      <p:sp>
        <p:nvSpPr>
          <p:cNvPr id="521" name="S521"/>
          <p:cNvSpPr/>
          <p:nvPr/>
        </p:nvSpPr>
        <p:spPr>
          <a:xfrm>
            <a:off x="1028700" y="9652000"/>
            <a:ext cx="15748000" cy="381000"/>
          </a:xfrm>
          <a:prstGeom prst="rect">
            <a:avLst/>
          </a:prstGeom>
          <a:noFill/>
          <a:ln>
            <a:noFill/>
          </a:ln>
        </p:spPr>
        <p:txBody>
          <a:bodyPr wrap="square" lIns="0" tIns="0" rIns="0" bIns="0" anchor="t"/>
          <a:lstStyle/>
          <a:p>
            <a:pPr algn="just">
              <a:buNone/>
            </a:pPr>
            <a:r>
              <a:rPr lang="es-CO" sz="1700" b="0" dirty="0">
                <a:solidFill>
                  <a:srgbClr val="4A5A66"/>
                </a:solidFill>
                <a:latin typeface="Poppins"/>
                <a:cs typeface="Poppins"/>
              </a:rPr>
              <a:t>Fuente: pp. 15-17; Tablas 4, 5 y 6.</a:t>
            </a:r>
          </a:p>
        </p:txBody>
      </p:sp>
      <p:sp>
        <p:nvSpPr>
          <p:cNvPr id="14" name="Rectángulo 13">
            <a:extLst>
              <a:ext uri="{FF2B5EF4-FFF2-40B4-BE49-F238E27FC236}">
                <a16:creationId xmlns:a16="http://schemas.microsoft.com/office/drawing/2014/main" id="{308B6021-5600-1E4A-8AC9-A01801C6B87A}"/>
              </a:ext>
            </a:extLst>
          </p:cNvPr>
          <p:cNvSpPr/>
          <p:nvPr/>
        </p:nvSpPr>
        <p:spPr>
          <a:xfrm>
            <a:off x="1028700" y="381000"/>
            <a:ext cx="63500" cy="16510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15" name="CuadroTexto 14">
            <a:extLst>
              <a:ext uri="{FF2B5EF4-FFF2-40B4-BE49-F238E27FC236}">
                <a16:creationId xmlns:a16="http://schemas.microsoft.com/office/drawing/2014/main" id="{A5336AFE-517B-7746-8713-9A40CAA795C5}"/>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MARCO NACIONAL</a:t>
            </a:r>
          </a:p>
        </p:txBody>
      </p:sp>
      <p:sp>
        <p:nvSpPr>
          <p:cNvPr id="3" name="CuadroTexto 2">
            <a:extLst>
              <a:ext uri="{FF2B5EF4-FFF2-40B4-BE49-F238E27FC236}">
                <a16:creationId xmlns:a16="http://schemas.microsoft.com/office/drawing/2014/main" id="{E5834328-B8A1-8249-8C32-FCD062AD0C01}"/>
              </a:ext>
            </a:extLst>
          </p:cNvPr>
          <p:cNvSpPr txBox="1"/>
          <p:nvPr/>
        </p:nvSpPr>
        <p:spPr>
          <a:xfrm>
            <a:off x="8928115" y="7369305"/>
            <a:ext cx="7518400" cy="355600"/>
          </a:xfrm>
          <a:prstGeom prst="rect">
            <a:avLst/>
          </a:prstGeom>
          <a:noFill/>
        </p:spPr>
        <p:txBody>
          <a:bodyPr vertOverflow="overflow" vert="horz" wrap="square" rtlCol="0" anchor="t">
            <a:noAutofit/>
          </a:bodyPr>
          <a:lstStyle/>
          <a:p>
            <a:pPr algn="just"/>
            <a:r>
              <a:rPr lang="es-ES_tradnl" sz="1700" b="1" dirty="0">
                <a:solidFill>
                  <a:srgbClr val="EF5828"/>
                </a:solidFill>
                <a:latin typeface="Poppins Bold"/>
                <a:cs typeface="Poppins Bold"/>
              </a:rPr>
              <a:t>ACCIONES YA DESARROLLADAS</a:t>
            </a:r>
          </a:p>
        </p:txBody>
      </p:sp>
    </p:spTree>
    <p:extLst>
      <p:ext uri="{BB962C8B-B14F-4D97-AF65-F5344CB8AC3E}">
        <p14:creationId xmlns:p14="http://schemas.microsoft.com/office/powerpoint/2010/main" val="1215187226"/>
      </p:ext>
    </p:extLst>
  </p:cSld>
  <p:clrMapOvr>
    <a:masterClrMapping/>
  </p:clrMapOvr>
  <p:transition>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2"/>
            <a:stretch>
              <a:fillRect l="-26916" t="-1849549" r="-30508" b="-1515802"/>
            </a:stretch>
          </a:blipFill>
        </p:spPr>
        <p:txBody>
          <a:bodyPr/>
          <a:lstStyle/>
          <a:p>
            <a:endParaRPr lang="es-ES_tradnl"/>
          </a:p>
        </p:txBody>
      </p:sp>
      <p:sp>
        <p:nvSpPr>
          <p:cNvPr id="6" name="Freeform 6"/>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2"/>
            <a:stretch>
              <a:fillRect l="-26916" t="-1849549" r="-30508" b="-1515802"/>
            </a:stretch>
          </a:blipFill>
        </p:spPr>
        <p:txBody>
          <a:bodyPr/>
          <a:lstStyle/>
          <a:p>
            <a:endParaRPr lang="es-ES_tradnl"/>
          </a:p>
        </p:txBody>
      </p:sp>
      <p:grpSp>
        <p:nvGrpSpPr>
          <p:cNvPr id="7" name="Group 7"/>
          <p:cNvGrpSpPr/>
          <p:nvPr/>
        </p:nvGrpSpPr>
        <p:grpSpPr>
          <a:xfrm>
            <a:off x="16281400" y="-114300"/>
            <a:ext cx="2006600" cy="1943100"/>
            <a:chOff x="0" y="0"/>
            <a:chExt cx="3240118" cy="3131687"/>
          </a:xfrm>
        </p:grpSpPr>
        <p:sp>
          <p:nvSpPr>
            <p:cNvPr id="8" name="TextBox 8"/>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9" name="Freeform 9"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3"/>
              <a:stretch>
                <a:fillRect l="-335373"/>
              </a:stretch>
            </a:blipFill>
          </p:spPr>
          <p:txBody>
            <a:bodyPr/>
            <a:lstStyle/>
            <a:p>
              <a:endParaRPr lang="es-ES_tradnl"/>
            </a:p>
          </p:txBody>
        </p:sp>
        <p:sp>
          <p:nvSpPr>
            <p:cNvPr id="10" name="TextBox 10"/>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1" name="TextBox 11"/>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2" name="TextBox 12"/>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3" name="TextBox 13"/>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501" name="Shape 501"/>
          <p:cNvSpPr/>
          <p:nvPr/>
        </p:nvSpPr>
        <p:spPr>
          <a:xfrm>
            <a:off x="1257300" y="1168400"/>
            <a:ext cx="14605000" cy="736600"/>
          </a:xfrm>
          <a:prstGeom prst="rect">
            <a:avLst/>
          </a:prstGeom>
          <a:noFill/>
          <a:ln>
            <a:noFill/>
          </a:ln>
        </p:spPr>
        <p:txBody>
          <a:bodyPr wrap="square" lIns="0" tIns="0" rIns="0" bIns="0" anchor="t" anchorCtr="0">
            <a:noAutofit/>
          </a:bodyPr>
          <a:lstStyle/>
          <a:p>
            <a:pPr algn="l">
              <a:buNone/>
            </a:pPr>
            <a:r>
              <a:rPr lang="es-CO" sz="3600" b="1" dirty="0">
                <a:solidFill>
                  <a:srgbClr val="1A401F"/>
                </a:solidFill>
                <a:latin typeface="Poppins Bold"/>
                <a:cs typeface="Poppins Bold"/>
              </a:rPr>
              <a:t>Jurisprudencia constitucional</a:t>
            </a:r>
          </a:p>
        </p:txBody>
      </p:sp>
      <p:sp>
        <p:nvSpPr>
          <p:cNvPr id="502" name="Shape 502"/>
          <p:cNvSpPr/>
          <p:nvPr/>
        </p:nvSpPr>
        <p:spPr>
          <a:xfrm>
            <a:off x="1028700" y="8915400"/>
            <a:ext cx="15748000" cy="457200"/>
          </a:xfrm>
          <a:prstGeom prst="rect">
            <a:avLst/>
          </a:prstGeom>
          <a:noFill/>
          <a:ln>
            <a:noFill/>
          </a:ln>
        </p:spPr>
        <p:txBody>
          <a:bodyPr wrap="square" lIns="0" tIns="0" rIns="0" bIns="0"/>
          <a:lstStyle/>
          <a:p>
            <a:pPr algn="l">
              <a:buNone/>
            </a:pPr>
            <a:r>
              <a:rPr lang="es-CO" sz="1700" b="0" dirty="0">
                <a:solidFill>
                  <a:srgbClr val="4A5A66"/>
                </a:solidFill>
                <a:latin typeface="Poppins"/>
                <a:cs typeface="Poppins"/>
              </a:rPr>
              <a:t>La Corte ha advertido que la consulta no puede operar como legitimación de proyectos previamente definidos, sino como un espacio real de decisión colectiva. Fuente: Tabla 7, p. 18.</a:t>
            </a:r>
          </a:p>
        </p:txBody>
      </p:sp>
      <p:graphicFrame>
        <p:nvGraphicFramePr>
          <p:cNvPr id="15" name="Tabla 14">
            <a:extLst>
              <a:ext uri="{FF2B5EF4-FFF2-40B4-BE49-F238E27FC236}">
                <a16:creationId xmlns:a16="http://schemas.microsoft.com/office/drawing/2014/main" id="{935E6329-3C2A-3041-B9D5-B9DB35717511}"/>
              </a:ext>
            </a:extLst>
          </p:cNvPr>
          <p:cNvGraphicFramePr>
            <a:graphicFrameLocks noGrp="1"/>
          </p:cNvGraphicFramePr>
          <p:nvPr/>
        </p:nvGraphicFramePr>
        <p:xfrm>
          <a:off x="1028700" y="2489200"/>
          <a:ext cx="15748000" cy="5979160"/>
        </p:xfrm>
        <a:graphic>
          <a:graphicData uri="http://schemas.openxmlformats.org/drawingml/2006/table">
            <a:tbl>
              <a:tblPr firstRow="1" bandRow="1">
                <a:tableStyleId>{5C22544A-7EE6-4342-B048-85BDC9FD1C3A}</a:tableStyleId>
              </a:tblPr>
              <a:tblGrid>
                <a:gridCol w="3175000">
                  <a:extLst>
                    <a:ext uri="{9D8B030D-6E8A-4147-A177-3AD203B41FA5}">
                      <a16:colId xmlns:a16="http://schemas.microsoft.com/office/drawing/2014/main" val="21060540"/>
                    </a:ext>
                  </a:extLst>
                </a:gridCol>
                <a:gridCol w="6604000">
                  <a:extLst>
                    <a:ext uri="{9D8B030D-6E8A-4147-A177-3AD203B41FA5}">
                      <a16:colId xmlns:a16="http://schemas.microsoft.com/office/drawing/2014/main" val="1684026157"/>
                    </a:ext>
                  </a:extLst>
                </a:gridCol>
                <a:gridCol w="5969000">
                  <a:extLst>
                    <a:ext uri="{9D8B030D-6E8A-4147-A177-3AD203B41FA5}">
                      <a16:colId xmlns:a16="http://schemas.microsoft.com/office/drawing/2014/main" val="683593298"/>
                    </a:ext>
                  </a:extLst>
                </a:gridCol>
              </a:tblGrid>
              <a:tr h="482600">
                <a:tc>
                  <a:txBody>
                    <a:bodyPr/>
                    <a:lstStyle/>
                    <a:p>
                      <a:pPr algn="l"/>
                      <a:r>
                        <a:rPr lang="es-ES_tradnl" sz="1700" b="1">
                          <a:solidFill>
                            <a:srgbClr val="FFFFFF"/>
                          </a:solidFill>
                          <a:latin typeface="Poppins Bold"/>
                          <a:cs typeface="Poppins Bold"/>
                        </a:rPr>
                        <a:t>Sentencia</a:t>
                      </a:r>
                    </a:p>
                  </a:txBody>
                  <a:tcPr marL="152400" marR="152400" anchor="ctr">
                    <a:solidFill>
                      <a:srgbClr val="2B484C"/>
                    </a:solidFill>
                  </a:tcPr>
                </a:tc>
                <a:tc>
                  <a:txBody>
                    <a:bodyPr/>
                    <a:lstStyle/>
                    <a:p>
                      <a:pPr algn="l"/>
                      <a:r>
                        <a:rPr lang="es-ES_tradnl" sz="1700" b="1">
                          <a:solidFill>
                            <a:srgbClr val="FFFFFF"/>
                          </a:solidFill>
                          <a:latin typeface="Poppins Bold"/>
                          <a:cs typeface="Poppins Bold"/>
                        </a:rPr>
                        <a:t>Aporte al estándar de protección</a:t>
                      </a:r>
                    </a:p>
                  </a:txBody>
                  <a:tcPr marL="152400" marR="152400" anchor="ctr">
                    <a:solidFill>
                      <a:srgbClr val="2B484C"/>
                    </a:solidFill>
                  </a:tcPr>
                </a:tc>
                <a:tc>
                  <a:txBody>
                    <a:bodyPr/>
                    <a:lstStyle/>
                    <a:p>
                      <a:pPr algn="l"/>
                      <a:r>
                        <a:rPr lang="es-ES_tradnl" sz="1700" b="1">
                          <a:solidFill>
                            <a:srgbClr val="FFFFFF"/>
                          </a:solidFill>
                          <a:latin typeface="Poppins Bold"/>
                          <a:cs typeface="Poppins Bold"/>
                        </a:rPr>
                        <a:t>Principales brechas</a:t>
                      </a:r>
                    </a:p>
                  </a:txBody>
                  <a:tcPr marL="152400" marR="152400" anchor="ctr">
                    <a:solidFill>
                      <a:srgbClr val="2B484C"/>
                    </a:solidFill>
                  </a:tcPr>
                </a:tc>
                <a:extLst>
                  <a:ext uri="{0D108BD9-81ED-4DB2-BD59-A6C34878D82A}">
                    <a16:rowId xmlns:a16="http://schemas.microsoft.com/office/drawing/2014/main" val="4197497076"/>
                  </a:ext>
                </a:extLst>
              </a:tr>
              <a:tr h="584200">
                <a:tc>
                  <a:txBody>
                    <a:bodyPr/>
                    <a:lstStyle/>
                    <a:p>
                      <a:pPr algn="l"/>
                      <a:r>
                        <a:rPr lang="es-ES_tradnl" sz="1600" b="1">
                          <a:solidFill>
                            <a:srgbClr val="231F20"/>
                          </a:solidFill>
                          <a:latin typeface="Poppins Bold"/>
                          <a:cs typeface="Poppins Bold"/>
                        </a:rPr>
                        <a:t>T-129 de 2011</a:t>
                      </a:r>
                    </a:p>
                  </a:txBody>
                  <a:tcPr marL="152400" marR="152400" anchor="ctr">
                    <a:solidFill>
                      <a:srgbClr val="FFFFFF"/>
                    </a:solidFill>
                  </a:tcPr>
                </a:tc>
                <a:tc>
                  <a:txBody>
                    <a:bodyPr/>
                    <a:lstStyle/>
                    <a:p>
                      <a:pPr algn="l"/>
                      <a:r>
                        <a:rPr lang="es-ES_tradnl" sz="1600" b="0">
                          <a:solidFill>
                            <a:srgbClr val="231F20"/>
                          </a:solidFill>
                          <a:latin typeface="Poppins"/>
                          <a:cs typeface="Poppins"/>
                        </a:rPr>
                        <a:t>Elevó el estándar de la consulta previa: en casos de gran afectación su finalidad es alcanzar el consentimiento libre, previo e informado (CLPI)</a:t>
                      </a:r>
                    </a:p>
                  </a:txBody>
                  <a:tcPr marL="152400" marR="152400" anchor="ctr">
                    <a:solidFill>
                      <a:srgbClr val="FFFFFF"/>
                    </a:solidFill>
                  </a:tcPr>
                </a:tc>
                <a:tc>
                  <a:txBody>
                    <a:bodyPr/>
                    <a:lstStyle/>
                    <a:p>
                      <a:pPr algn="l"/>
                      <a:r>
                        <a:rPr lang="es-ES_tradnl" sz="1600" b="0">
                          <a:solidFill>
                            <a:srgbClr val="EF5828"/>
                          </a:solidFill>
                          <a:latin typeface="Poppins"/>
                          <a:cs typeface="Poppins"/>
                        </a:rPr>
                        <a:t>Implementación desigual y frecuentemente ignorada</a:t>
                      </a:r>
                    </a:p>
                  </a:txBody>
                  <a:tcPr marL="152400" marR="152400" anchor="ctr">
                    <a:solidFill>
                      <a:srgbClr val="FFFFFF"/>
                    </a:solidFill>
                  </a:tcPr>
                </a:tc>
                <a:extLst>
                  <a:ext uri="{0D108BD9-81ED-4DB2-BD59-A6C34878D82A}">
                    <a16:rowId xmlns:a16="http://schemas.microsoft.com/office/drawing/2014/main" val="1909727811"/>
                  </a:ext>
                </a:extLst>
              </a:tr>
              <a:tr h="584200">
                <a:tc>
                  <a:txBody>
                    <a:bodyPr/>
                    <a:lstStyle/>
                    <a:p>
                      <a:pPr algn="l"/>
                      <a:r>
                        <a:rPr lang="es-ES_tradnl" sz="1600" b="1">
                          <a:solidFill>
                            <a:srgbClr val="231F20"/>
                          </a:solidFill>
                          <a:latin typeface="Poppins Bold"/>
                          <a:cs typeface="Poppins Bold"/>
                        </a:rPr>
                        <a:t>C-389 de 2016</a:t>
                      </a:r>
                    </a:p>
                  </a:txBody>
                  <a:tcPr marL="152400" marR="152400" anchor="ctr">
                    <a:solidFill>
                      <a:srgbClr val="EBF3F9"/>
                    </a:solidFill>
                  </a:tcPr>
                </a:tc>
                <a:tc>
                  <a:txBody>
                    <a:bodyPr/>
                    <a:lstStyle/>
                    <a:p>
                      <a:pPr algn="l"/>
                      <a:r>
                        <a:rPr lang="es-ES_tradnl" sz="1600" b="0">
                          <a:solidFill>
                            <a:srgbClr val="231F20"/>
                          </a:solidFill>
                          <a:latin typeface="Poppins"/>
                          <a:cs typeface="Poppins"/>
                        </a:rPr>
                        <a:t>Declara inexequible parte del Código de Minas por afectar autonomía territorial</a:t>
                      </a:r>
                    </a:p>
                  </a:txBody>
                  <a:tcPr marL="152400" marR="152400" anchor="ctr">
                    <a:solidFill>
                      <a:srgbClr val="EBF3F9"/>
                    </a:solidFill>
                  </a:tcPr>
                </a:tc>
                <a:tc>
                  <a:txBody>
                    <a:bodyPr/>
                    <a:lstStyle/>
                    <a:p>
                      <a:pPr algn="l"/>
                      <a:r>
                        <a:rPr lang="es-ES_tradnl" sz="1600" b="0">
                          <a:solidFill>
                            <a:srgbClr val="EF5828"/>
                          </a:solidFill>
                          <a:latin typeface="Poppins"/>
                          <a:cs typeface="Poppins"/>
                        </a:rPr>
                        <a:t>Persistencia de tensiones normativas y vacíos regulatorios</a:t>
                      </a:r>
                    </a:p>
                  </a:txBody>
                  <a:tcPr marL="152400" marR="152400" anchor="ctr">
                    <a:solidFill>
                      <a:srgbClr val="EBF3F9"/>
                    </a:solidFill>
                  </a:tcPr>
                </a:tc>
                <a:extLst>
                  <a:ext uri="{0D108BD9-81ED-4DB2-BD59-A6C34878D82A}">
                    <a16:rowId xmlns:a16="http://schemas.microsoft.com/office/drawing/2014/main" val="60282047"/>
                  </a:ext>
                </a:extLst>
              </a:tr>
              <a:tr h="584200">
                <a:tc>
                  <a:txBody>
                    <a:bodyPr/>
                    <a:lstStyle/>
                    <a:p>
                      <a:pPr algn="l"/>
                      <a:r>
                        <a:rPr lang="es-ES_tradnl" sz="1600" b="1">
                          <a:solidFill>
                            <a:srgbClr val="231F20"/>
                          </a:solidFill>
                          <a:latin typeface="Poppins Bold"/>
                          <a:cs typeface="Poppins Bold"/>
                        </a:rPr>
                        <a:t>T-445 de 2016</a:t>
                      </a:r>
                    </a:p>
                  </a:txBody>
                  <a:tcPr marL="152400" marR="152400" anchor="ctr">
                    <a:solidFill>
                      <a:srgbClr val="FFFFFF"/>
                    </a:solidFill>
                  </a:tcPr>
                </a:tc>
                <a:tc>
                  <a:txBody>
                    <a:bodyPr/>
                    <a:lstStyle/>
                    <a:p>
                      <a:pPr algn="l"/>
                      <a:r>
                        <a:rPr lang="es-ES_tradnl" sz="1600" b="0">
                          <a:solidFill>
                            <a:srgbClr val="231F20"/>
                          </a:solidFill>
                          <a:latin typeface="Poppins"/>
                          <a:cs typeface="Poppins"/>
                        </a:rPr>
                        <a:t>Reconoce consultas populares como mecanismo de oposición a minería</a:t>
                      </a:r>
                    </a:p>
                  </a:txBody>
                  <a:tcPr marL="152400" marR="152400" anchor="ctr">
                    <a:solidFill>
                      <a:srgbClr val="FFFFFF"/>
                    </a:solidFill>
                  </a:tcPr>
                </a:tc>
                <a:tc>
                  <a:txBody>
                    <a:bodyPr/>
                    <a:lstStyle/>
                    <a:p>
                      <a:pPr algn="l"/>
                      <a:r>
                        <a:rPr lang="es-ES_tradnl" sz="1600" b="0">
                          <a:solidFill>
                            <a:srgbClr val="EF5828"/>
                          </a:solidFill>
                          <a:latin typeface="Poppins"/>
                          <a:cs typeface="Poppins"/>
                        </a:rPr>
                        <a:t>Rechazo institucional y restricciones legales posteriores</a:t>
                      </a:r>
                    </a:p>
                  </a:txBody>
                  <a:tcPr marL="152400" marR="152400" anchor="ctr">
                    <a:solidFill>
                      <a:srgbClr val="FFFFFF"/>
                    </a:solidFill>
                  </a:tcPr>
                </a:tc>
                <a:extLst>
                  <a:ext uri="{0D108BD9-81ED-4DB2-BD59-A6C34878D82A}">
                    <a16:rowId xmlns:a16="http://schemas.microsoft.com/office/drawing/2014/main" val="1018783741"/>
                  </a:ext>
                </a:extLst>
              </a:tr>
              <a:tr h="584200">
                <a:tc>
                  <a:txBody>
                    <a:bodyPr/>
                    <a:lstStyle/>
                    <a:p>
                      <a:pPr algn="l"/>
                      <a:r>
                        <a:rPr lang="es-ES_tradnl" sz="1600" b="1">
                          <a:solidFill>
                            <a:srgbClr val="231F20"/>
                          </a:solidFill>
                          <a:latin typeface="Poppins Bold"/>
                          <a:cs typeface="Poppins Bold"/>
                        </a:rPr>
                        <a:t>C-259 de 2016</a:t>
                      </a:r>
                    </a:p>
                  </a:txBody>
                  <a:tcPr marL="152400" marR="152400" anchor="ctr">
                    <a:solidFill>
                      <a:srgbClr val="EBF3F9"/>
                    </a:solidFill>
                  </a:tcPr>
                </a:tc>
                <a:tc>
                  <a:txBody>
                    <a:bodyPr/>
                    <a:lstStyle/>
                    <a:p>
                      <a:pPr algn="l"/>
                      <a:r>
                        <a:rPr lang="es-ES_tradnl" sz="1600" b="0">
                          <a:solidFill>
                            <a:srgbClr val="231F20"/>
                          </a:solidFill>
                          <a:latin typeface="Poppins"/>
                          <a:cs typeface="Poppins"/>
                        </a:rPr>
                        <a:t>Promueve la legalización de minería informal</a:t>
                      </a:r>
                    </a:p>
                  </a:txBody>
                  <a:tcPr marL="152400" marR="152400" anchor="ctr">
                    <a:solidFill>
                      <a:srgbClr val="EBF3F9"/>
                    </a:solidFill>
                  </a:tcPr>
                </a:tc>
                <a:tc>
                  <a:txBody>
                    <a:bodyPr/>
                    <a:lstStyle/>
                    <a:p>
                      <a:pPr algn="l"/>
                      <a:r>
                        <a:rPr lang="es-ES_tradnl" sz="1600" b="0">
                          <a:solidFill>
                            <a:srgbClr val="EF5828"/>
                          </a:solidFill>
                          <a:latin typeface="Poppins"/>
                          <a:cs typeface="Poppins"/>
                        </a:rPr>
                        <a:t>Vacíos en acompañamiento técnico, control ambiental y garantías en la transición</a:t>
                      </a:r>
                    </a:p>
                  </a:txBody>
                  <a:tcPr marL="152400" marR="152400" anchor="ctr">
                    <a:solidFill>
                      <a:srgbClr val="EBF3F9"/>
                    </a:solidFill>
                  </a:tcPr>
                </a:tc>
                <a:extLst>
                  <a:ext uri="{0D108BD9-81ED-4DB2-BD59-A6C34878D82A}">
                    <a16:rowId xmlns:a16="http://schemas.microsoft.com/office/drawing/2014/main" val="1827332534"/>
                  </a:ext>
                </a:extLst>
              </a:tr>
              <a:tr h="584200">
                <a:tc>
                  <a:txBody>
                    <a:bodyPr/>
                    <a:lstStyle/>
                    <a:p>
                      <a:pPr algn="l"/>
                      <a:r>
                        <a:rPr lang="es-ES_tradnl" sz="1600" b="1">
                          <a:solidFill>
                            <a:srgbClr val="231F20"/>
                          </a:solidFill>
                          <a:latin typeface="Poppins Bold"/>
                          <a:cs typeface="Poppins Bold"/>
                        </a:rPr>
                        <a:t>T-622 de 2016</a:t>
                      </a:r>
                    </a:p>
                  </a:txBody>
                  <a:tcPr marL="152400" marR="152400" anchor="ctr">
                    <a:solidFill>
                      <a:srgbClr val="FFFFFF"/>
                    </a:solidFill>
                  </a:tcPr>
                </a:tc>
                <a:tc>
                  <a:txBody>
                    <a:bodyPr/>
                    <a:lstStyle/>
                    <a:p>
                      <a:pPr algn="l"/>
                      <a:r>
                        <a:rPr lang="es-ES_tradnl" sz="1600" b="0">
                          <a:solidFill>
                            <a:srgbClr val="231F20"/>
                          </a:solidFill>
                          <a:latin typeface="Poppins"/>
                          <a:cs typeface="Poppins"/>
                        </a:rPr>
                        <a:t>Río Atrato como sujeto de derechos; ordenó restauración ecológica y prohibición de nueva actividad minera</a:t>
                      </a:r>
                    </a:p>
                  </a:txBody>
                  <a:tcPr marL="152400" marR="152400" anchor="ctr">
                    <a:solidFill>
                      <a:srgbClr val="FFFFFF"/>
                    </a:solidFill>
                  </a:tcPr>
                </a:tc>
                <a:tc>
                  <a:txBody>
                    <a:bodyPr/>
                    <a:lstStyle/>
                    <a:p>
                      <a:pPr algn="l"/>
                      <a:r>
                        <a:rPr lang="es-ES_tradnl" sz="1600" b="0">
                          <a:solidFill>
                            <a:srgbClr val="EF5828"/>
                          </a:solidFill>
                          <a:latin typeface="Poppins"/>
                          <a:cs typeface="Poppins"/>
                        </a:rPr>
                        <a:t>Mora institucional en la restauración; débil control sobre minería ilegal</a:t>
                      </a:r>
                    </a:p>
                  </a:txBody>
                  <a:tcPr marL="152400" marR="152400" anchor="ctr">
                    <a:solidFill>
                      <a:srgbClr val="FFFFFF"/>
                    </a:solidFill>
                  </a:tcPr>
                </a:tc>
                <a:extLst>
                  <a:ext uri="{0D108BD9-81ED-4DB2-BD59-A6C34878D82A}">
                    <a16:rowId xmlns:a16="http://schemas.microsoft.com/office/drawing/2014/main" val="1116102852"/>
                  </a:ext>
                </a:extLst>
              </a:tr>
              <a:tr h="584200">
                <a:tc>
                  <a:txBody>
                    <a:bodyPr/>
                    <a:lstStyle/>
                    <a:p>
                      <a:pPr algn="l"/>
                      <a:r>
                        <a:rPr lang="es-ES_tradnl" sz="1600" b="1">
                          <a:solidFill>
                            <a:srgbClr val="231F20"/>
                          </a:solidFill>
                          <a:latin typeface="Poppins Bold"/>
                          <a:cs typeface="Poppins Bold"/>
                        </a:rPr>
                        <a:t>SU-123 de 2018</a:t>
                      </a:r>
                    </a:p>
                  </a:txBody>
                  <a:tcPr marL="152400" marR="152400" anchor="ctr">
                    <a:solidFill>
                      <a:srgbClr val="EBF3F9"/>
                    </a:solidFill>
                  </a:tcPr>
                </a:tc>
                <a:tc>
                  <a:txBody>
                    <a:bodyPr/>
                    <a:lstStyle/>
                    <a:p>
                      <a:pPr algn="l"/>
                      <a:r>
                        <a:rPr lang="es-ES_tradnl" sz="1600" b="0">
                          <a:solidFill>
                            <a:srgbClr val="231F20"/>
                          </a:solidFill>
                          <a:latin typeface="Poppins"/>
                          <a:cs typeface="Poppins"/>
                        </a:rPr>
                        <a:t>Unifica criterios sobre consulta previa y CLPI</a:t>
                      </a:r>
                    </a:p>
                  </a:txBody>
                  <a:tcPr marL="152400" marR="152400" anchor="ctr">
                    <a:solidFill>
                      <a:srgbClr val="EBF3F9"/>
                    </a:solidFill>
                  </a:tcPr>
                </a:tc>
                <a:tc>
                  <a:txBody>
                    <a:bodyPr/>
                    <a:lstStyle/>
                    <a:p>
                      <a:pPr algn="l"/>
                      <a:r>
                        <a:rPr lang="es-ES_tradnl" sz="1600" b="0">
                          <a:solidFill>
                            <a:srgbClr val="EF5828"/>
                          </a:solidFill>
                          <a:latin typeface="Poppins"/>
                          <a:cs typeface="Poppins"/>
                        </a:rPr>
                        <a:t>Ausencia de ley estatutaria de consulta previa limita su efectividad</a:t>
                      </a:r>
                    </a:p>
                  </a:txBody>
                  <a:tcPr marL="152400" marR="152400" anchor="ctr">
                    <a:solidFill>
                      <a:srgbClr val="EBF3F9"/>
                    </a:solidFill>
                  </a:tcPr>
                </a:tc>
                <a:extLst>
                  <a:ext uri="{0D108BD9-81ED-4DB2-BD59-A6C34878D82A}">
                    <a16:rowId xmlns:a16="http://schemas.microsoft.com/office/drawing/2014/main" val="1354216602"/>
                  </a:ext>
                </a:extLst>
              </a:tr>
              <a:tr h="584200">
                <a:tc>
                  <a:txBody>
                    <a:bodyPr/>
                    <a:lstStyle/>
                    <a:p>
                      <a:pPr algn="l"/>
                      <a:r>
                        <a:rPr lang="es-ES_tradnl" sz="1600" b="1">
                          <a:solidFill>
                            <a:srgbClr val="231F20"/>
                          </a:solidFill>
                          <a:latin typeface="Poppins Bold"/>
                          <a:cs typeface="Poppins Bold"/>
                        </a:rPr>
                        <a:t>SU-095 de 2018</a:t>
                      </a:r>
                    </a:p>
                  </a:txBody>
                  <a:tcPr marL="152400" marR="152400" anchor="ctr">
                    <a:solidFill>
                      <a:srgbClr val="FFFFFF"/>
                    </a:solidFill>
                  </a:tcPr>
                </a:tc>
                <a:tc>
                  <a:txBody>
                    <a:bodyPr/>
                    <a:lstStyle/>
                    <a:p>
                      <a:pPr algn="l"/>
                      <a:r>
                        <a:rPr lang="es-ES_tradnl" sz="1600" b="0">
                          <a:solidFill>
                            <a:srgbClr val="231F20"/>
                          </a:solidFill>
                          <a:latin typeface="Poppins"/>
                          <a:cs typeface="Poppins"/>
                        </a:rPr>
                        <a:t>Define el alcance de la competencia territorial y ordena mecanismos de concertación</a:t>
                      </a:r>
                    </a:p>
                  </a:txBody>
                  <a:tcPr marL="152400" marR="152400" anchor="ctr">
                    <a:solidFill>
                      <a:srgbClr val="FFFFFF"/>
                    </a:solidFill>
                  </a:tcPr>
                </a:tc>
                <a:tc>
                  <a:txBody>
                    <a:bodyPr/>
                    <a:lstStyle/>
                    <a:p>
                      <a:pPr algn="l"/>
                      <a:r>
                        <a:rPr lang="es-ES_tradnl" sz="1600" b="0">
                          <a:solidFill>
                            <a:srgbClr val="EF5828"/>
                          </a:solidFill>
                          <a:latin typeface="Poppins"/>
                          <a:cs typeface="Poppins"/>
                        </a:rPr>
                        <a:t>Falta de un mecanismo legal de coordinación nación-territorio</a:t>
                      </a:r>
                    </a:p>
                  </a:txBody>
                  <a:tcPr marL="152400" marR="152400" anchor="ctr">
                    <a:solidFill>
                      <a:srgbClr val="FFFFFF"/>
                    </a:solidFill>
                  </a:tcPr>
                </a:tc>
                <a:extLst>
                  <a:ext uri="{0D108BD9-81ED-4DB2-BD59-A6C34878D82A}">
                    <a16:rowId xmlns:a16="http://schemas.microsoft.com/office/drawing/2014/main" val="1936751247"/>
                  </a:ext>
                </a:extLst>
              </a:tr>
              <a:tr h="584200">
                <a:tc>
                  <a:txBody>
                    <a:bodyPr/>
                    <a:lstStyle/>
                    <a:p>
                      <a:pPr algn="l"/>
                      <a:r>
                        <a:rPr lang="es-ES_tradnl" sz="1600" b="1">
                          <a:solidFill>
                            <a:srgbClr val="231F20"/>
                          </a:solidFill>
                          <a:latin typeface="Poppins Bold"/>
                          <a:cs typeface="Poppins Bold"/>
                        </a:rPr>
                        <a:t>T-046 de 2024</a:t>
                      </a:r>
                    </a:p>
                  </a:txBody>
                  <a:tcPr marL="152400" marR="152400" anchor="ctr">
                    <a:solidFill>
                      <a:srgbClr val="EBF3F9"/>
                    </a:solidFill>
                  </a:tcPr>
                </a:tc>
                <a:tc>
                  <a:txBody>
                    <a:bodyPr/>
                    <a:lstStyle/>
                    <a:p>
                      <a:pPr algn="l"/>
                      <a:r>
                        <a:rPr lang="es-ES_tradnl" sz="1600" b="0">
                          <a:solidFill>
                            <a:srgbClr val="231F20"/>
                          </a:solidFill>
                          <a:latin typeface="Poppins"/>
                          <a:cs typeface="Poppins"/>
                        </a:rPr>
                        <a:t>Ordena verificar condiciones de seguridad y salud en el trabajo de los mineros</a:t>
                      </a:r>
                    </a:p>
                  </a:txBody>
                  <a:tcPr marL="152400" marR="152400" anchor="ctr">
                    <a:solidFill>
                      <a:srgbClr val="EBF3F9"/>
                    </a:solidFill>
                  </a:tcPr>
                </a:tc>
                <a:tc>
                  <a:txBody>
                    <a:bodyPr/>
                    <a:lstStyle/>
                    <a:p>
                      <a:pPr algn="l"/>
                      <a:r>
                        <a:rPr lang="es-ES_tradnl" sz="1600" b="0">
                          <a:solidFill>
                            <a:srgbClr val="EF5828"/>
                          </a:solidFill>
                          <a:latin typeface="Poppins"/>
                          <a:cs typeface="Poppins"/>
                        </a:rPr>
                        <a:t>A marzo de 2026 no se ha emitido auto que evalúe el cumplimiento</a:t>
                      </a:r>
                    </a:p>
                  </a:txBody>
                  <a:tcPr marL="152400" marR="152400" anchor="ctr">
                    <a:solidFill>
                      <a:srgbClr val="EBF3F9"/>
                    </a:solidFill>
                  </a:tcPr>
                </a:tc>
                <a:extLst>
                  <a:ext uri="{0D108BD9-81ED-4DB2-BD59-A6C34878D82A}">
                    <a16:rowId xmlns:a16="http://schemas.microsoft.com/office/drawing/2014/main" val="3666245688"/>
                  </a:ext>
                </a:extLst>
              </a:tr>
              <a:tr h="584200">
                <a:tc>
                  <a:txBody>
                    <a:bodyPr/>
                    <a:lstStyle/>
                    <a:p>
                      <a:pPr algn="l"/>
                      <a:r>
                        <a:rPr lang="es-ES_tradnl" sz="1600" b="1">
                          <a:solidFill>
                            <a:srgbClr val="231F20"/>
                          </a:solidFill>
                          <a:latin typeface="Poppins Bold"/>
                          <a:cs typeface="Poppins Bold"/>
                        </a:rPr>
                        <a:t>T-393 de 2024; T-029 de 2025; T-106 de 2025</a:t>
                      </a:r>
                    </a:p>
                  </a:txBody>
                  <a:tcPr marL="152400" marR="152400" anchor="ctr">
                    <a:solidFill>
                      <a:srgbClr val="FFFFFF"/>
                    </a:solidFill>
                  </a:tcPr>
                </a:tc>
                <a:tc>
                  <a:txBody>
                    <a:bodyPr/>
                    <a:lstStyle/>
                    <a:p>
                      <a:pPr algn="l"/>
                      <a:r>
                        <a:rPr lang="es-ES_tradnl" sz="1600" b="0">
                          <a:solidFill>
                            <a:srgbClr val="231F20"/>
                          </a:solidFill>
                          <a:latin typeface="Poppins"/>
                          <a:cs typeface="Poppins"/>
                        </a:rPr>
                        <a:t>Decisiones recientes en materia de DDHH y minería</a:t>
                      </a:r>
                    </a:p>
                  </a:txBody>
                  <a:tcPr marL="152400" marR="152400" anchor="ctr">
                    <a:solidFill>
                      <a:srgbClr val="FFFFFF"/>
                    </a:solidFill>
                  </a:tcPr>
                </a:tc>
                <a:tc>
                  <a:txBody>
                    <a:bodyPr/>
                    <a:lstStyle/>
                    <a:p>
                      <a:pPr algn="l"/>
                      <a:r>
                        <a:rPr lang="es-ES_tradnl" sz="1600" b="0">
                          <a:solidFill>
                            <a:srgbClr val="EF5828"/>
                          </a:solidFill>
                          <a:latin typeface="Poppins"/>
                          <a:cs typeface="Poppins"/>
                        </a:rPr>
                        <a:t>Pendiente de análisis</a:t>
                      </a:r>
                    </a:p>
                  </a:txBody>
                  <a:tcPr marL="152400" marR="152400" anchor="ctr">
                    <a:solidFill>
                      <a:srgbClr val="FFFFFF"/>
                    </a:solidFill>
                  </a:tcPr>
                </a:tc>
                <a:extLst>
                  <a:ext uri="{0D108BD9-81ED-4DB2-BD59-A6C34878D82A}">
                    <a16:rowId xmlns:a16="http://schemas.microsoft.com/office/drawing/2014/main" val="2054192229"/>
                  </a:ext>
                </a:extLst>
              </a:tr>
            </a:tbl>
          </a:graphicData>
        </a:graphic>
      </p:graphicFrame>
      <p:sp>
        <p:nvSpPr>
          <p:cNvPr id="16" name="Rectángulo 15">
            <a:extLst>
              <a:ext uri="{FF2B5EF4-FFF2-40B4-BE49-F238E27FC236}">
                <a16:creationId xmlns:a16="http://schemas.microsoft.com/office/drawing/2014/main" id="{7758F6EF-0B32-B348-9FB8-4D340B32B732}"/>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7" name="CuadroTexto 16">
            <a:extLst>
              <a:ext uri="{FF2B5EF4-FFF2-40B4-BE49-F238E27FC236}">
                <a16:creationId xmlns:a16="http://schemas.microsoft.com/office/drawing/2014/main" id="{834F55B9-6B52-874C-BFC6-21113D86E435}"/>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l"/>
            <a:r>
              <a:rPr lang="es-ES_tradnl" b="1">
                <a:solidFill>
                  <a:srgbClr val="EF5828"/>
                </a:solidFill>
                <a:latin typeface="Poppins Bold"/>
                <a:cs typeface="Poppins Bold"/>
              </a:rPr>
              <a:t>MARCO NORMATIVO NACIONAL</a:t>
            </a:r>
          </a:p>
        </p:txBody>
      </p:sp>
    </p:spTree>
    <p:extLst>
      <p:ext uri="{BB962C8B-B14F-4D97-AF65-F5344CB8AC3E}">
        <p14:creationId xmlns:p14="http://schemas.microsoft.com/office/powerpoint/2010/main" val="4075409437"/>
      </p:ext>
    </p:extLst>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s-ES_tradnl"/>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91" t="-19372" r="-391"/>
            </a:stretch>
          </a:blipFill>
        </p:spPr>
        <p:txBody>
          <a:bodyPr/>
          <a:lstStyle/>
          <a:p>
            <a:endParaRPr lang="es-ES_tradnl"/>
          </a:p>
        </p:txBody>
      </p:sp>
      <p:grpSp>
        <p:nvGrpSpPr>
          <p:cNvPr id="4" name="Group 4"/>
          <p:cNvGrpSpPr/>
          <p:nvPr/>
        </p:nvGrpSpPr>
        <p:grpSpPr>
          <a:xfrm>
            <a:off x="-311811" y="0"/>
            <a:ext cx="18911622" cy="10287000"/>
            <a:chOff x="0" y="0"/>
            <a:chExt cx="4980839" cy="2709333"/>
          </a:xfrm>
        </p:grpSpPr>
        <p:sp>
          <p:nvSpPr>
            <p:cNvPr id="5" name="Freeform 5"/>
            <p:cNvSpPr/>
            <p:nvPr/>
          </p:nvSpPr>
          <p:spPr>
            <a:xfrm>
              <a:off x="0" y="0"/>
              <a:ext cx="4980839" cy="2709333"/>
            </a:xfrm>
            <a:custGeom>
              <a:avLst/>
              <a:gdLst/>
              <a:ahLst/>
              <a:cxnLst/>
              <a:rect l="l" t="t" r="r" b="b"/>
              <a:pathLst>
                <a:path w="4980839" h="2709333">
                  <a:moveTo>
                    <a:pt x="0" y="0"/>
                  </a:moveTo>
                  <a:lnTo>
                    <a:pt x="4980839" y="0"/>
                  </a:lnTo>
                  <a:lnTo>
                    <a:pt x="4980839" y="2709333"/>
                  </a:lnTo>
                  <a:lnTo>
                    <a:pt x="0" y="2709333"/>
                  </a:lnTo>
                  <a:close/>
                </a:path>
              </a:pathLst>
            </a:custGeom>
            <a:solidFill>
              <a:srgbClr val="2B484C">
                <a:alpha val="93725"/>
              </a:srgbClr>
            </a:solidFill>
          </p:spPr>
          <p:txBody>
            <a:bodyPr/>
            <a:lstStyle/>
            <a:p>
              <a:endParaRPr lang="es-ES_tradnl"/>
            </a:p>
          </p:txBody>
        </p:sp>
        <p:sp>
          <p:nvSpPr>
            <p:cNvPr id="6" name="TextBox 6"/>
            <p:cNvSpPr txBox="1"/>
            <p:nvPr/>
          </p:nvSpPr>
          <p:spPr>
            <a:xfrm>
              <a:off x="0" y="-38100"/>
              <a:ext cx="4980839" cy="2747433"/>
            </a:xfrm>
            <a:prstGeom prst="rect">
              <a:avLst/>
            </a:prstGeom>
          </p:spPr>
          <p:txBody>
            <a:bodyPr lIns="50800" tIns="50800" rIns="50800" bIns="50800" rtlCol="0" anchor="ctr"/>
            <a:lstStyle/>
            <a:p>
              <a:pPr algn="ctr">
                <a:lnSpc>
                  <a:spcPts val="2859"/>
                </a:lnSpc>
              </a:pPr>
              <a:endParaRPr/>
            </a:p>
            <a:p>
              <a:pPr algn="ctr">
                <a:lnSpc>
                  <a:spcPts val="2859"/>
                </a:lnSpc>
              </a:pPr>
              <a:endParaRPr/>
            </a:p>
          </p:txBody>
        </p:sp>
      </p:grpSp>
      <p:grpSp>
        <p:nvGrpSpPr>
          <p:cNvPr id="7" name="Group 7"/>
          <p:cNvGrpSpPr/>
          <p:nvPr/>
        </p:nvGrpSpPr>
        <p:grpSpPr>
          <a:xfrm>
            <a:off x="16275498" y="-120212"/>
            <a:ext cx="2012502" cy="2050694"/>
            <a:chOff x="0" y="0"/>
            <a:chExt cx="2683335" cy="2734259"/>
          </a:xfrm>
        </p:grpSpPr>
        <p:sp>
          <p:nvSpPr>
            <p:cNvPr id="8" name="TextBox 8"/>
            <p:cNvSpPr txBox="1"/>
            <p:nvPr/>
          </p:nvSpPr>
          <p:spPr>
            <a:xfrm>
              <a:off x="40987" y="2383129"/>
              <a:ext cx="2475020" cy="351130"/>
            </a:xfrm>
            <a:prstGeom prst="rect">
              <a:avLst/>
            </a:prstGeom>
          </p:spPr>
          <p:txBody>
            <a:bodyPr lIns="0" tIns="0" rIns="0" bIns="0" rtlCol="0" anchor="t">
              <a:spAutoFit/>
            </a:bodyPr>
            <a:lstStyle/>
            <a:p>
              <a:pPr algn="ctr">
                <a:lnSpc>
                  <a:spcPts val="1040"/>
                </a:lnSpc>
                <a:spcBef>
                  <a:spcPct val="0"/>
                </a:spcBef>
              </a:pPr>
              <a:r>
                <a:rPr lang="en-US" sz="743" spc="268">
                  <a:solidFill>
                    <a:srgbClr val="FFFFFF"/>
                  </a:solidFill>
                  <a:latin typeface="Poppins"/>
                  <a:ea typeface="Poppins"/>
                  <a:cs typeface="Poppins"/>
                  <a:sym typeface="Poppins"/>
                </a:rPr>
                <a:t>INSTITUTO DE DIÁLOGO ENTRE OPUESTOS</a:t>
              </a:r>
            </a:p>
          </p:txBody>
        </p:sp>
        <p:sp>
          <p:nvSpPr>
            <p:cNvPr id="9" name="Freeform 9" descr="Vector image"/>
            <p:cNvSpPr/>
            <p:nvPr/>
          </p:nvSpPr>
          <p:spPr>
            <a:xfrm>
              <a:off x="614677" y="0"/>
              <a:ext cx="1123334" cy="2545825"/>
            </a:xfrm>
            <a:custGeom>
              <a:avLst/>
              <a:gdLst/>
              <a:ahLst/>
              <a:cxnLst/>
              <a:rect l="l" t="t" r="r" b="b"/>
              <a:pathLst>
                <a:path w="1123334" h="2545825">
                  <a:moveTo>
                    <a:pt x="0" y="0"/>
                  </a:moveTo>
                  <a:lnTo>
                    <a:pt x="1123334" y="0"/>
                  </a:lnTo>
                  <a:lnTo>
                    <a:pt x="1123334" y="2545825"/>
                  </a:lnTo>
                  <a:lnTo>
                    <a:pt x="0" y="2545825"/>
                  </a:lnTo>
                  <a:lnTo>
                    <a:pt x="0" y="0"/>
                  </a:lnTo>
                  <a:close/>
                </a:path>
              </a:pathLst>
            </a:custGeom>
            <a:blipFill>
              <a:blip r:embed="rId4"/>
              <a:stretch>
                <a:fillRect l="-335373"/>
              </a:stretch>
            </a:blipFill>
          </p:spPr>
          <p:txBody>
            <a:bodyPr/>
            <a:lstStyle/>
            <a:p>
              <a:endParaRPr lang="es-ES_tradnl"/>
            </a:p>
          </p:txBody>
        </p:sp>
        <p:sp>
          <p:nvSpPr>
            <p:cNvPr id="10" name="TextBox 10"/>
            <p:cNvSpPr txBox="1"/>
            <p:nvPr/>
          </p:nvSpPr>
          <p:spPr>
            <a:xfrm>
              <a:off x="0" y="1692196"/>
              <a:ext cx="2428446" cy="724661"/>
            </a:xfrm>
            <a:prstGeom prst="rect">
              <a:avLst/>
            </a:prstGeom>
          </p:spPr>
          <p:txBody>
            <a:bodyPr lIns="0" tIns="0" rIns="0" bIns="0" rtlCol="0" anchor="t">
              <a:spAutoFit/>
            </a:bodyPr>
            <a:lstStyle/>
            <a:p>
              <a:pPr algn="ctr">
                <a:lnSpc>
                  <a:spcPts val="4417"/>
                </a:lnSpc>
                <a:spcBef>
                  <a:spcPct val="0"/>
                </a:spcBef>
              </a:pPr>
              <a:r>
                <a:rPr lang="en-US" sz="3155" spc="836">
                  <a:solidFill>
                    <a:srgbClr val="FFFFFF"/>
                  </a:solidFill>
                  <a:latin typeface="Poppins"/>
                  <a:ea typeface="Poppins"/>
                  <a:cs typeface="Poppins"/>
                  <a:sym typeface="Poppins"/>
                </a:rPr>
                <a:t>EC  S</a:t>
              </a:r>
            </a:p>
          </p:txBody>
        </p:sp>
        <p:sp>
          <p:nvSpPr>
            <p:cNvPr id="11" name="TextBox 11"/>
            <p:cNvSpPr txBox="1"/>
            <p:nvPr/>
          </p:nvSpPr>
          <p:spPr>
            <a:xfrm>
              <a:off x="1204754" y="1688836"/>
              <a:ext cx="522364"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2" name="TextBox 12"/>
            <p:cNvSpPr txBox="1"/>
            <p:nvPr/>
          </p:nvSpPr>
          <p:spPr>
            <a:xfrm>
              <a:off x="1157886" y="1688837"/>
              <a:ext cx="578451"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3" name="TextBox 13"/>
            <p:cNvSpPr txBox="1"/>
            <p:nvPr/>
          </p:nvSpPr>
          <p:spPr>
            <a:xfrm>
              <a:off x="248536" y="1688836"/>
              <a:ext cx="2434799" cy="727983"/>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grpSp>
      <p:sp>
        <p:nvSpPr>
          <p:cNvPr id="14" name="CuadroTexto 13">
            <a:extLst>
              <a:ext uri="{FF2B5EF4-FFF2-40B4-BE49-F238E27FC236}">
                <a16:creationId xmlns:a16="http://schemas.microsoft.com/office/drawing/2014/main" id="{0133F31C-683C-694E-8588-F27418840C4F}"/>
              </a:ext>
            </a:extLst>
          </p:cNvPr>
          <p:cNvSpPr txBox="1"/>
          <p:nvPr/>
        </p:nvSpPr>
        <p:spPr>
          <a:xfrm>
            <a:off x="1028700" y="3175000"/>
            <a:ext cx="3810000" cy="1905000"/>
          </a:xfrm>
          <a:prstGeom prst="rect">
            <a:avLst/>
          </a:prstGeom>
          <a:noFill/>
        </p:spPr>
        <p:txBody>
          <a:bodyPr vertOverflow="overflow" vert="horz" wrap="square" rtlCol="0" anchor="t">
            <a:noAutofit/>
          </a:bodyPr>
          <a:lstStyle/>
          <a:p>
            <a:pPr algn="l"/>
            <a:r>
              <a:rPr lang="es-ES_tradnl" sz="12000" b="1">
                <a:solidFill>
                  <a:srgbClr val="EF5828"/>
                </a:solidFill>
                <a:latin typeface="Poppins Bold"/>
                <a:cs typeface="Poppins Bold"/>
              </a:rPr>
              <a:t>03</a:t>
            </a:r>
          </a:p>
        </p:txBody>
      </p:sp>
      <p:sp>
        <p:nvSpPr>
          <p:cNvPr id="15" name="Rectángulo 14">
            <a:extLst>
              <a:ext uri="{FF2B5EF4-FFF2-40B4-BE49-F238E27FC236}">
                <a16:creationId xmlns:a16="http://schemas.microsoft.com/office/drawing/2014/main" id="{BCE9A0AA-2445-1648-89FC-E7C29CFD64E9}"/>
              </a:ext>
            </a:extLst>
          </p:cNvPr>
          <p:cNvSpPr/>
          <p:nvPr/>
        </p:nvSpPr>
        <p:spPr>
          <a:xfrm>
            <a:off x="1066800" y="5232400"/>
            <a:ext cx="2032000" cy="762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6" name="CuadroTexto 15">
            <a:extLst>
              <a:ext uri="{FF2B5EF4-FFF2-40B4-BE49-F238E27FC236}">
                <a16:creationId xmlns:a16="http://schemas.microsoft.com/office/drawing/2014/main" id="{3EF3D38E-1681-8A44-AC8D-B3A79EB61D0A}"/>
              </a:ext>
            </a:extLst>
          </p:cNvPr>
          <p:cNvSpPr txBox="1"/>
          <p:nvPr/>
        </p:nvSpPr>
        <p:spPr>
          <a:xfrm>
            <a:off x="1028700" y="5638800"/>
            <a:ext cx="13970000" cy="1397000"/>
          </a:xfrm>
          <a:prstGeom prst="rect">
            <a:avLst/>
          </a:prstGeom>
          <a:noFill/>
        </p:spPr>
        <p:txBody>
          <a:bodyPr vertOverflow="overflow" vert="horz" wrap="square" rtlCol="0" anchor="t">
            <a:noAutofit/>
          </a:bodyPr>
          <a:lstStyle/>
          <a:p>
            <a:pPr algn="l"/>
            <a:r>
              <a:rPr lang="es-ES_tradnl" sz="6000" b="1">
                <a:solidFill>
                  <a:srgbClr val="FFFFFF"/>
                </a:solidFill>
                <a:latin typeface="Poppins Bold"/>
                <a:cs typeface="Poppins Bold"/>
              </a:rPr>
              <a:t>La situación en el territorio</a:t>
            </a:r>
          </a:p>
        </p:txBody>
      </p:sp>
      <p:sp>
        <p:nvSpPr>
          <p:cNvPr id="17" name="CuadroTexto 16">
            <a:extLst>
              <a:ext uri="{FF2B5EF4-FFF2-40B4-BE49-F238E27FC236}">
                <a16:creationId xmlns:a16="http://schemas.microsoft.com/office/drawing/2014/main" id="{3CDCAB8E-D69C-734F-855B-E836901A9EB0}"/>
              </a:ext>
            </a:extLst>
          </p:cNvPr>
          <p:cNvSpPr txBox="1"/>
          <p:nvPr/>
        </p:nvSpPr>
        <p:spPr>
          <a:xfrm>
            <a:off x="1028700" y="7188200"/>
            <a:ext cx="12700000" cy="762000"/>
          </a:xfrm>
          <a:prstGeom prst="rect">
            <a:avLst/>
          </a:prstGeom>
          <a:noFill/>
        </p:spPr>
        <p:txBody>
          <a:bodyPr vertOverflow="overflow" vert="horz" wrap="square" rtlCol="0" anchor="t">
            <a:noAutofit/>
          </a:bodyPr>
          <a:lstStyle/>
          <a:p>
            <a:pPr algn="l"/>
            <a:r>
              <a:rPr lang="es-ES_tradnl" sz="2200">
                <a:solidFill>
                  <a:srgbClr val="9DC4C8"/>
                </a:solidFill>
                <a:latin typeface="Poppins"/>
                <a:cs typeface="Poppins"/>
              </a:rPr>
              <a:t>Qué dicen los diagnósticos independientes</a:t>
            </a:r>
          </a:p>
        </p:txBody>
      </p:sp>
    </p:spTree>
    <p:extLst>
      <p:ext uri="{BB962C8B-B14F-4D97-AF65-F5344CB8AC3E}">
        <p14:creationId xmlns:p14="http://schemas.microsoft.com/office/powerpoint/2010/main" val="639152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2"/>
            <a:stretch>
              <a:fillRect l="-26916" t="-1849549" r="-30508" b="-1515802"/>
            </a:stretch>
          </a:blipFill>
        </p:spPr>
        <p:txBody>
          <a:bodyPr/>
          <a:lstStyle/>
          <a:p>
            <a:endParaRPr lang="es-ES_tradnl"/>
          </a:p>
        </p:txBody>
      </p:sp>
      <p:sp>
        <p:nvSpPr>
          <p:cNvPr id="6" name="Freeform 6"/>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2"/>
            <a:stretch>
              <a:fillRect l="-26916" t="-1849549" r="-30508" b="-1515802"/>
            </a:stretch>
          </a:blipFill>
        </p:spPr>
        <p:txBody>
          <a:bodyPr/>
          <a:lstStyle/>
          <a:p>
            <a:endParaRPr lang="es-ES_tradnl"/>
          </a:p>
        </p:txBody>
      </p:sp>
      <p:grpSp>
        <p:nvGrpSpPr>
          <p:cNvPr id="7" name="Group 7"/>
          <p:cNvGrpSpPr/>
          <p:nvPr/>
        </p:nvGrpSpPr>
        <p:grpSpPr>
          <a:xfrm>
            <a:off x="16281400" y="-114300"/>
            <a:ext cx="2006600" cy="1943100"/>
            <a:chOff x="0" y="0"/>
            <a:chExt cx="3240118" cy="3131687"/>
          </a:xfrm>
        </p:grpSpPr>
        <p:sp>
          <p:nvSpPr>
            <p:cNvPr id="8" name="TextBox 8"/>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9" name="Freeform 9"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3"/>
              <a:stretch>
                <a:fillRect l="-335373"/>
              </a:stretch>
            </a:blipFill>
          </p:spPr>
          <p:txBody>
            <a:bodyPr/>
            <a:lstStyle/>
            <a:p>
              <a:endParaRPr lang="es-ES_tradnl"/>
            </a:p>
          </p:txBody>
        </p:sp>
        <p:sp>
          <p:nvSpPr>
            <p:cNvPr id="10" name="TextBox 10"/>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1" name="TextBox 11"/>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2" name="TextBox 12"/>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3" name="TextBox 13"/>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4" name="Rectángulo 13">
            <a:extLst>
              <a:ext uri="{FF2B5EF4-FFF2-40B4-BE49-F238E27FC236}">
                <a16:creationId xmlns:a16="http://schemas.microsoft.com/office/drawing/2014/main" id="{F250D915-4AA6-B041-B9A3-BB6CF071F582}"/>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15" name="CuadroTexto 14">
            <a:extLst>
              <a:ext uri="{FF2B5EF4-FFF2-40B4-BE49-F238E27FC236}">
                <a16:creationId xmlns:a16="http://schemas.microsoft.com/office/drawing/2014/main" id="{656BDF35-B727-3B4E-BE1D-BAA379D6F1C2}"/>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SITUACIÓN DE LOS DDHH</a:t>
            </a:r>
          </a:p>
        </p:txBody>
      </p:sp>
      <p:sp>
        <p:nvSpPr>
          <p:cNvPr id="2" name="Rectángulo 1">
            <a:extLst>
              <a:ext uri="{FF2B5EF4-FFF2-40B4-BE49-F238E27FC236}">
                <a16:creationId xmlns:a16="http://schemas.microsoft.com/office/drawing/2014/main" id="{D561E768-9B25-0149-B6AF-E24099E2DFB6}"/>
              </a:ext>
            </a:extLst>
          </p:cNvPr>
          <p:cNvSpPr/>
          <p:nvPr/>
        </p:nvSpPr>
        <p:spPr>
          <a:xfrm>
            <a:off x="1028700" y="381000"/>
            <a:ext cx="63500" cy="16510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4" name="CuadroTexto 3">
            <a:extLst>
              <a:ext uri="{FF2B5EF4-FFF2-40B4-BE49-F238E27FC236}">
                <a16:creationId xmlns:a16="http://schemas.microsoft.com/office/drawing/2014/main" id="{06D3AB97-7049-7F49-93FD-B7CB2D886476}"/>
              </a:ext>
            </a:extLst>
          </p:cNvPr>
          <p:cNvSpPr txBox="1"/>
          <p:nvPr/>
        </p:nvSpPr>
        <p:spPr>
          <a:xfrm>
            <a:off x="1257300" y="1066800"/>
            <a:ext cx="14605000" cy="736600"/>
          </a:xfrm>
          <a:prstGeom prst="rect">
            <a:avLst/>
          </a:prstGeom>
          <a:noFill/>
        </p:spPr>
        <p:txBody>
          <a:bodyPr vertOverflow="overflow" vert="horz" wrap="square" rtlCol="0" anchor="t">
            <a:noAutofit/>
          </a:bodyPr>
          <a:lstStyle/>
          <a:p>
            <a:pPr algn="l"/>
            <a:r>
              <a:rPr lang="es-ES_tradnl" sz="3600" b="1">
                <a:solidFill>
                  <a:srgbClr val="1A401F"/>
                </a:solidFill>
                <a:latin typeface="Poppins Bold"/>
                <a:cs typeface="Poppins Bold"/>
              </a:rPr>
              <a:t>Un panorama inconcluso: avances y desafíos</a:t>
            </a:r>
          </a:p>
        </p:txBody>
      </p:sp>
      <p:sp>
        <p:nvSpPr>
          <p:cNvPr id="16" name="Rectángulo redondeado 15">
            <a:extLst>
              <a:ext uri="{FF2B5EF4-FFF2-40B4-BE49-F238E27FC236}">
                <a16:creationId xmlns:a16="http://schemas.microsoft.com/office/drawing/2014/main" id="{E0BB5B0B-6247-7E4A-8897-0A14E528619B}"/>
              </a:ext>
            </a:extLst>
          </p:cNvPr>
          <p:cNvSpPr/>
          <p:nvPr/>
        </p:nvSpPr>
        <p:spPr>
          <a:xfrm>
            <a:off x="1028700" y="2413000"/>
            <a:ext cx="5080000" cy="2794000"/>
          </a:xfrm>
          <a:prstGeom prst="roundRect">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7" name="CuadroTexto 16">
            <a:extLst>
              <a:ext uri="{FF2B5EF4-FFF2-40B4-BE49-F238E27FC236}">
                <a16:creationId xmlns:a16="http://schemas.microsoft.com/office/drawing/2014/main" id="{6C1DCD68-DA04-E64D-9234-AAFD43ED0278}"/>
              </a:ext>
            </a:extLst>
          </p:cNvPr>
          <p:cNvSpPr txBox="1"/>
          <p:nvPr/>
        </p:nvSpPr>
        <p:spPr>
          <a:xfrm>
            <a:off x="1282700" y="2743200"/>
            <a:ext cx="4572000" cy="1143000"/>
          </a:xfrm>
          <a:prstGeom prst="rect">
            <a:avLst/>
          </a:prstGeom>
          <a:noFill/>
        </p:spPr>
        <p:txBody>
          <a:bodyPr vertOverflow="overflow" vert="horz" wrap="square" rtlCol="0" anchor="t">
            <a:noAutofit/>
          </a:bodyPr>
          <a:lstStyle/>
          <a:p>
            <a:pPr algn="l"/>
            <a:r>
              <a:rPr lang="es-ES_tradnl" sz="7200" b="1">
                <a:solidFill>
                  <a:srgbClr val="9DC4C8"/>
                </a:solidFill>
                <a:latin typeface="Poppins Bold"/>
                <a:cs typeface="Poppins Bold"/>
              </a:rPr>
              <a:t>1.885</a:t>
            </a:r>
          </a:p>
        </p:txBody>
      </p:sp>
      <p:sp>
        <p:nvSpPr>
          <p:cNvPr id="18" name="CuadroTexto 17">
            <a:extLst>
              <a:ext uri="{FF2B5EF4-FFF2-40B4-BE49-F238E27FC236}">
                <a16:creationId xmlns:a16="http://schemas.microsoft.com/office/drawing/2014/main" id="{D4092516-DD9F-514F-8D85-53A9BF68AFD4}"/>
              </a:ext>
            </a:extLst>
          </p:cNvPr>
          <p:cNvSpPr txBox="1"/>
          <p:nvPr/>
        </p:nvSpPr>
        <p:spPr>
          <a:xfrm>
            <a:off x="1409700" y="3962400"/>
            <a:ext cx="4318000" cy="1066800"/>
          </a:xfrm>
          <a:prstGeom prst="rect">
            <a:avLst/>
          </a:prstGeom>
          <a:noFill/>
        </p:spPr>
        <p:txBody>
          <a:bodyPr vertOverflow="overflow" vert="horz" wrap="square" rtlCol="0" anchor="t">
            <a:noAutofit/>
          </a:bodyPr>
          <a:lstStyle/>
          <a:p>
            <a:pPr algn="l"/>
            <a:r>
              <a:rPr lang="es-ES_tradnl" sz="1700">
                <a:solidFill>
                  <a:srgbClr val="FBFCFC"/>
                </a:solidFill>
                <a:latin typeface="Poppins"/>
                <a:cs typeface="Poppins"/>
              </a:rPr>
              <a:t>líderes sociales asesinados desde la firma del Acuerdo de Paz en 2016 (Indepaz)</a:t>
            </a:r>
          </a:p>
        </p:txBody>
      </p:sp>
      <p:sp>
        <p:nvSpPr>
          <p:cNvPr id="19" name="Rectángulo 18">
            <a:extLst>
              <a:ext uri="{FF2B5EF4-FFF2-40B4-BE49-F238E27FC236}">
                <a16:creationId xmlns:a16="http://schemas.microsoft.com/office/drawing/2014/main" id="{7BE33C6E-E0D6-7D46-A62C-18FC9AD7B1F8}"/>
              </a:ext>
            </a:extLst>
          </p:cNvPr>
          <p:cNvSpPr/>
          <p:nvPr/>
        </p:nvSpPr>
        <p:spPr>
          <a:xfrm>
            <a:off x="6616700" y="2413000"/>
            <a:ext cx="4826000" cy="50800"/>
          </a:xfrm>
          <a:prstGeom prst="rect">
            <a:avLst/>
          </a:prstGeom>
          <a:solidFill>
            <a:srgbClr val="3E8C8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0" name="CuadroTexto 19">
            <a:extLst>
              <a:ext uri="{FF2B5EF4-FFF2-40B4-BE49-F238E27FC236}">
                <a16:creationId xmlns:a16="http://schemas.microsoft.com/office/drawing/2014/main" id="{0C29CDF3-3C75-D844-BD15-5403560580F3}"/>
              </a:ext>
            </a:extLst>
          </p:cNvPr>
          <p:cNvSpPr txBox="1"/>
          <p:nvPr/>
        </p:nvSpPr>
        <p:spPr>
          <a:xfrm>
            <a:off x="6616700" y="2616200"/>
            <a:ext cx="4826000" cy="355600"/>
          </a:xfrm>
          <a:prstGeom prst="rect">
            <a:avLst/>
          </a:prstGeom>
          <a:noFill/>
        </p:spPr>
        <p:txBody>
          <a:bodyPr vertOverflow="overflow" vert="horz" wrap="square" rtlCol="0" anchor="t">
            <a:noAutofit/>
          </a:bodyPr>
          <a:lstStyle/>
          <a:p>
            <a:pPr algn="l"/>
            <a:r>
              <a:rPr lang="es-ES_tradnl" sz="1900" b="1">
                <a:solidFill>
                  <a:srgbClr val="3E8C86"/>
                </a:solidFill>
                <a:latin typeface="Poppins Bold"/>
                <a:cs typeface="Poppins Bold"/>
              </a:rPr>
              <a:t>LOS AVANCES</a:t>
            </a:r>
          </a:p>
        </p:txBody>
      </p:sp>
      <p:sp>
        <p:nvSpPr>
          <p:cNvPr id="21" name="CuadroTexto 20">
            <a:extLst>
              <a:ext uri="{FF2B5EF4-FFF2-40B4-BE49-F238E27FC236}">
                <a16:creationId xmlns:a16="http://schemas.microsoft.com/office/drawing/2014/main" id="{0657D571-1CFA-BA4A-9059-6E2BBB2066F3}"/>
              </a:ext>
            </a:extLst>
          </p:cNvPr>
          <p:cNvSpPr txBox="1"/>
          <p:nvPr/>
        </p:nvSpPr>
        <p:spPr>
          <a:xfrm>
            <a:off x="6616700" y="3048000"/>
            <a:ext cx="4826000" cy="20320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Ratificación del Convenio 169 de la OIT sobre derechos de los Pueblos Indígenas y adopción del Plan Nacional de Acción sobre Empresas y DDHH.</a:t>
            </a:r>
          </a:p>
        </p:txBody>
      </p:sp>
      <p:sp>
        <p:nvSpPr>
          <p:cNvPr id="22" name="Rectángulo 21">
            <a:extLst>
              <a:ext uri="{FF2B5EF4-FFF2-40B4-BE49-F238E27FC236}">
                <a16:creationId xmlns:a16="http://schemas.microsoft.com/office/drawing/2014/main" id="{84B1FDFB-C99B-F544-A083-7C17E64AA421}"/>
              </a:ext>
            </a:extLst>
          </p:cNvPr>
          <p:cNvSpPr/>
          <p:nvPr/>
        </p:nvSpPr>
        <p:spPr>
          <a:xfrm>
            <a:off x="11950700" y="2413000"/>
            <a:ext cx="4826000" cy="5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3" name="CuadroTexto 22">
            <a:extLst>
              <a:ext uri="{FF2B5EF4-FFF2-40B4-BE49-F238E27FC236}">
                <a16:creationId xmlns:a16="http://schemas.microsoft.com/office/drawing/2014/main" id="{D18CB77F-0519-1F45-9C3D-E8572078D05A}"/>
              </a:ext>
            </a:extLst>
          </p:cNvPr>
          <p:cNvSpPr txBox="1"/>
          <p:nvPr/>
        </p:nvSpPr>
        <p:spPr>
          <a:xfrm>
            <a:off x="11950700" y="2616200"/>
            <a:ext cx="4826000" cy="355600"/>
          </a:xfrm>
          <a:prstGeom prst="rect">
            <a:avLst/>
          </a:prstGeom>
          <a:noFill/>
        </p:spPr>
        <p:txBody>
          <a:bodyPr vertOverflow="overflow" vert="horz" wrap="square" rtlCol="0" anchor="t">
            <a:noAutofit/>
          </a:bodyPr>
          <a:lstStyle/>
          <a:p>
            <a:pPr algn="l"/>
            <a:r>
              <a:rPr lang="es-ES_tradnl" sz="1900" b="1">
                <a:solidFill>
                  <a:srgbClr val="EF5828"/>
                </a:solidFill>
                <a:latin typeface="Poppins Bold"/>
                <a:cs typeface="Poppins Bold"/>
              </a:rPr>
              <a:t>LOS DESAFÍOS</a:t>
            </a:r>
          </a:p>
        </p:txBody>
      </p:sp>
      <p:sp>
        <p:nvSpPr>
          <p:cNvPr id="24" name="CuadroTexto 23">
            <a:extLst>
              <a:ext uri="{FF2B5EF4-FFF2-40B4-BE49-F238E27FC236}">
                <a16:creationId xmlns:a16="http://schemas.microsoft.com/office/drawing/2014/main" id="{8C3C7F51-2A83-7E4D-A326-E2D1D44325D1}"/>
              </a:ext>
            </a:extLst>
          </p:cNvPr>
          <p:cNvSpPr txBox="1"/>
          <p:nvPr/>
        </p:nvSpPr>
        <p:spPr>
          <a:xfrm>
            <a:off x="11950700" y="3048000"/>
            <a:ext cx="4826000" cy="20320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Colombia es uno de los países más peligrosos del mundo para defensores de DDHH. Los desafíos estructurales siguen siendo graves y multidimensionales.</a:t>
            </a:r>
          </a:p>
        </p:txBody>
      </p:sp>
      <p:sp>
        <p:nvSpPr>
          <p:cNvPr id="25" name="Rectángulo 24">
            <a:extLst>
              <a:ext uri="{FF2B5EF4-FFF2-40B4-BE49-F238E27FC236}">
                <a16:creationId xmlns:a16="http://schemas.microsoft.com/office/drawing/2014/main" id="{821F4408-218F-5240-98E1-6128FB8B9FC9}"/>
              </a:ext>
            </a:extLst>
          </p:cNvPr>
          <p:cNvSpPr/>
          <p:nvPr/>
        </p:nvSpPr>
        <p:spPr>
          <a:xfrm>
            <a:off x="1028700" y="5588000"/>
            <a:ext cx="7620000" cy="50800"/>
          </a:xfrm>
          <a:prstGeom prst="rect">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6" name="CuadroTexto 25">
            <a:extLst>
              <a:ext uri="{FF2B5EF4-FFF2-40B4-BE49-F238E27FC236}">
                <a16:creationId xmlns:a16="http://schemas.microsoft.com/office/drawing/2014/main" id="{42591E61-FE96-BA46-970F-8A4270FAA8F7}"/>
              </a:ext>
            </a:extLst>
          </p:cNvPr>
          <p:cNvSpPr txBox="1"/>
          <p:nvPr/>
        </p:nvSpPr>
        <p:spPr>
          <a:xfrm>
            <a:off x="1028700" y="5791200"/>
            <a:ext cx="15748000" cy="355600"/>
          </a:xfrm>
          <a:prstGeom prst="rect">
            <a:avLst/>
          </a:prstGeom>
          <a:noFill/>
        </p:spPr>
        <p:txBody>
          <a:bodyPr vertOverflow="overflow" vert="horz" wrap="square" rtlCol="0" anchor="t">
            <a:noAutofit/>
          </a:bodyPr>
          <a:lstStyle/>
          <a:p>
            <a:pPr algn="l"/>
            <a:r>
              <a:rPr lang="es-ES_tradnl" sz="1900" b="1">
                <a:solidFill>
                  <a:srgbClr val="2B484C"/>
                </a:solidFill>
                <a:latin typeface="Poppins Bold"/>
                <a:cs typeface="Poppins Bold"/>
              </a:rPr>
              <a:t>POR QUÉ ES MÁS CRÍTICO EN TERRITORIOS MINEROS</a:t>
            </a:r>
          </a:p>
        </p:txBody>
      </p:sp>
      <p:sp>
        <p:nvSpPr>
          <p:cNvPr id="27" name="CuadroTexto 26">
            <a:extLst>
              <a:ext uri="{FF2B5EF4-FFF2-40B4-BE49-F238E27FC236}">
                <a16:creationId xmlns:a16="http://schemas.microsoft.com/office/drawing/2014/main" id="{C0EC6F04-C419-B84D-B444-91CE063548E7}"/>
              </a:ext>
            </a:extLst>
          </p:cNvPr>
          <p:cNvSpPr txBox="1"/>
          <p:nvPr/>
        </p:nvSpPr>
        <p:spPr>
          <a:xfrm>
            <a:off x="1028700" y="6248400"/>
            <a:ext cx="7620000" cy="12192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La disputa entre actores legales e ilegales por el control de los recursos ha generado desplazamientos forzados, amenazas, afectación a la libre movilidad y ruptura de procesos organizativos.</a:t>
            </a:r>
          </a:p>
        </p:txBody>
      </p:sp>
      <p:sp>
        <p:nvSpPr>
          <p:cNvPr id="28" name="Rectángulo redondeado 27">
            <a:extLst>
              <a:ext uri="{FF2B5EF4-FFF2-40B4-BE49-F238E27FC236}">
                <a16:creationId xmlns:a16="http://schemas.microsoft.com/office/drawing/2014/main" id="{4EB040F5-8FBB-AD46-965C-AC230132E465}"/>
              </a:ext>
            </a:extLst>
          </p:cNvPr>
          <p:cNvSpPr/>
          <p:nvPr/>
        </p:nvSpPr>
        <p:spPr>
          <a:xfrm>
            <a:off x="9156700" y="6146800"/>
            <a:ext cx="7620000" cy="30480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9" name="CuadroTexto 28">
            <a:extLst>
              <a:ext uri="{FF2B5EF4-FFF2-40B4-BE49-F238E27FC236}">
                <a16:creationId xmlns:a16="http://schemas.microsoft.com/office/drawing/2014/main" id="{7185443C-391D-C64C-904C-439FF0522174}"/>
              </a:ext>
            </a:extLst>
          </p:cNvPr>
          <p:cNvSpPr txBox="1"/>
          <p:nvPr/>
        </p:nvSpPr>
        <p:spPr>
          <a:xfrm>
            <a:off x="9461500" y="6350000"/>
            <a:ext cx="7010400" cy="355600"/>
          </a:xfrm>
          <a:prstGeom prst="rect">
            <a:avLst/>
          </a:prstGeom>
          <a:noFill/>
        </p:spPr>
        <p:txBody>
          <a:bodyPr vertOverflow="overflow" vert="horz" wrap="square" rtlCol="0" anchor="t">
            <a:noAutofit/>
          </a:bodyPr>
          <a:lstStyle/>
          <a:p>
            <a:pPr algn="l"/>
            <a:r>
              <a:rPr lang="es-ES_tradnl" b="1">
                <a:solidFill>
                  <a:srgbClr val="EF5828"/>
                </a:solidFill>
                <a:latin typeface="Poppins Bold"/>
                <a:cs typeface="Poppins Bold"/>
              </a:rPr>
              <a:t>LA TRIPLE VULNERABILIDAD DE LAS COMUNIDADES ÉTNICAS</a:t>
            </a:r>
          </a:p>
        </p:txBody>
      </p:sp>
      <p:sp>
        <p:nvSpPr>
          <p:cNvPr id="30" name="CuadroTexto 29">
            <a:extLst>
              <a:ext uri="{FF2B5EF4-FFF2-40B4-BE49-F238E27FC236}">
                <a16:creationId xmlns:a16="http://schemas.microsoft.com/office/drawing/2014/main" id="{3EA1E0BE-5BD9-C947-9CB8-D7B34C5EE214}"/>
              </a:ext>
            </a:extLst>
          </p:cNvPr>
          <p:cNvSpPr txBox="1"/>
          <p:nvPr/>
        </p:nvSpPr>
        <p:spPr>
          <a:xfrm>
            <a:off x="9461500" y="6781800"/>
            <a:ext cx="7010400" cy="2235200"/>
          </a:xfrm>
          <a:prstGeom prst="rect">
            <a:avLst/>
          </a:prstGeom>
          <a:noFill/>
        </p:spPr>
        <p:txBody>
          <a:bodyPr vertOverflow="overflow" vert="horz" wrap="square" rtlCol="0" anchor="t">
            <a:noAutofit/>
          </a:bodyPr>
          <a:lstStyle/>
          <a:p>
            <a:pPr algn="l"/>
            <a:r>
              <a:rPr lang="es-ES_tradnl" sz="1700">
                <a:solidFill>
                  <a:srgbClr val="231F20"/>
                </a:solidFill>
                <a:latin typeface="Poppins"/>
                <a:cs typeface="Poppins"/>
              </a:rPr>
              <a:t>Sus derechos culturales y territoriales son desconocidos o minimizados; están expuestas a violencia armada y desplazamiento por defender su territorio; y quedan excluidas de las decisiones sobre su territorio por mecanismos de participación insuficientes.</a:t>
            </a:r>
          </a:p>
        </p:txBody>
      </p:sp>
      <p:sp>
        <p:nvSpPr>
          <p:cNvPr id="31" name="Rectángulo redondeado 30">
            <a:extLst>
              <a:ext uri="{FF2B5EF4-FFF2-40B4-BE49-F238E27FC236}">
                <a16:creationId xmlns:a16="http://schemas.microsoft.com/office/drawing/2014/main" id="{5D7D2CDC-D060-9D4A-ACB3-D802095D322C}"/>
              </a:ext>
            </a:extLst>
          </p:cNvPr>
          <p:cNvSpPr/>
          <p:nvPr/>
        </p:nvSpPr>
        <p:spPr>
          <a:xfrm>
            <a:off x="1028700" y="7670800"/>
            <a:ext cx="7620000" cy="15240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2" name="Rectángulo 31">
            <a:extLst>
              <a:ext uri="{FF2B5EF4-FFF2-40B4-BE49-F238E27FC236}">
                <a16:creationId xmlns:a16="http://schemas.microsoft.com/office/drawing/2014/main" id="{3AD3E151-A0FE-8841-A294-A45F7B660C34}"/>
              </a:ext>
            </a:extLst>
          </p:cNvPr>
          <p:cNvSpPr/>
          <p:nvPr/>
        </p:nvSpPr>
        <p:spPr>
          <a:xfrm>
            <a:off x="1028700" y="7670800"/>
            <a:ext cx="88900" cy="1524000"/>
          </a:xfrm>
          <a:prstGeom prst="rect">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3" name="CuadroTexto 32">
            <a:extLst>
              <a:ext uri="{FF2B5EF4-FFF2-40B4-BE49-F238E27FC236}">
                <a16:creationId xmlns:a16="http://schemas.microsoft.com/office/drawing/2014/main" id="{9A498239-A38D-E643-BA3C-00A69B857D13}"/>
              </a:ext>
            </a:extLst>
          </p:cNvPr>
          <p:cNvSpPr txBox="1"/>
          <p:nvPr/>
        </p:nvSpPr>
        <p:spPr>
          <a:xfrm>
            <a:off x="1346200" y="7874000"/>
            <a:ext cx="7010400" cy="1168400"/>
          </a:xfrm>
          <a:prstGeom prst="rect">
            <a:avLst/>
          </a:prstGeom>
          <a:noFill/>
        </p:spPr>
        <p:txBody>
          <a:bodyPr vertOverflow="overflow" vert="horz" wrap="square" rtlCol="0" anchor="t">
            <a:noAutofit/>
          </a:bodyPr>
          <a:lstStyle/>
          <a:p>
            <a:pPr algn="l"/>
            <a:r>
              <a:rPr lang="es-ES_tradnl" sz="1700" dirty="0">
                <a:solidFill>
                  <a:srgbClr val="231F20"/>
                </a:solidFill>
                <a:latin typeface="Poppins"/>
                <a:cs typeface="Poppins"/>
              </a:rPr>
              <a:t>La consulta previa, concebida como derecho fundamental, ha terminado reducida a un trámite formal e instrumentalizada por intereses particulares.</a:t>
            </a:r>
          </a:p>
        </p:txBody>
      </p:sp>
      <p:sp>
        <p:nvSpPr>
          <p:cNvPr id="34" name="CuadroTexto 33">
            <a:extLst>
              <a:ext uri="{FF2B5EF4-FFF2-40B4-BE49-F238E27FC236}">
                <a16:creationId xmlns:a16="http://schemas.microsoft.com/office/drawing/2014/main" id="{B8CB16DA-CD2A-F74E-80E2-ABE2D0814B0E}"/>
              </a:ext>
            </a:extLst>
          </p:cNvPr>
          <p:cNvSpPr txBox="1"/>
          <p:nvPr/>
        </p:nvSpPr>
        <p:spPr>
          <a:xfrm>
            <a:off x="1028700" y="9652000"/>
            <a:ext cx="15748000" cy="355600"/>
          </a:xfrm>
          <a:prstGeom prst="rect">
            <a:avLst/>
          </a:prstGeom>
          <a:noFill/>
        </p:spPr>
        <p:txBody>
          <a:bodyPr vertOverflow="overflow" vert="horz" wrap="square" rtlCol="0" anchor="t">
            <a:noAutofit/>
          </a:bodyPr>
          <a:lstStyle/>
          <a:p>
            <a:pPr algn="l"/>
            <a:r>
              <a:rPr lang="es-ES_tradnl" sz="1700">
                <a:solidFill>
                  <a:srgbClr val="4A5A66"/>
                </a:solidFill>
                <a:latin typeface="Poppins"/>
                <a:cs typeface="Poppins"/>
              </a:rPr>
              <a:t>Fuente: pp. 20-21. Cifra de Indepaz citada en el documento.</a:t>
            </a:r>
          </a:p>
        </p:txBody>
      </p:sp>
    </p:spTree>
    <p:extLst>
      <p:ext uri="{BB962C8B-B14F-4D97-AF65-F5344CB8AC3E}">
        <p14:creationId xmlns:p14="http://schemas.microsoft.com/office/powerpoint/2010/main" val="2134830041"/>
      </p:ext>
    </p:extLst>
  </p:cSld>
  <p:clrMapOvr>
    <a:masterClrMapping/>
  </p:clrMapOvr>
  <p:transition>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2"/>
            <a:stretch>
              <a:fillRect l="-26916" t="-1849549" r="-30508" b="-1515802"/>
            </a:stretch>
          </a:blipFill>
        </p:spPr>
        <p:txBody>
          <a:bodyPr/>
          <a:lstStyle/>
          <a:p>
            <a:endParaRPr lang="es-ES_tradnl"/>
          </a:p>
        </p:txBody>
      </p:sp>
      <p:sp>
        <p:nvSpPr>
          <p:cNvPr id="6" name="Freeform 6"/>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2"/>
            <a:stretch>
              <a:fillRect l="-26916" t="-1849549" r="-30508" b="-1515802"/>
            </a:stretch>
          </a:blipFill>
        </p:spPr>
        <p:txBody>
          <a:bodyPr/>
          <a:lstStyle/>
          <a:p>
            <a:endParaRPr lang="es-ES_tradnl"/>
          </a:p>
        </p:txBody>
      </p:sp>
      <p:grpSp>
        <p:nvGrpSpPr>
          <p:cNvPr id="7" name="Group 7"/>
          <p:cNvGrpSpPr/>
          <p:nvPr/>
        </p:nvGrpSpPr>
        <p:grpSpPr>
          <a:xfrm>
            <a:off x="16281400" y="-114300"/>
            <a:ext cx="2006600" cy="1943100"/>
            <a:chOff x="0" y="0"/>
            <a:chExt cx="3240118" cy="3131687"/>
          </a:xfrm>
        </p:grpSpPr>
        <p:sp>
          <p:nvSpPr>
            <p:cNvPr id="8" name="TextBox 8"/>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9" name="Freeform 9"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3"/>
              <a:stretch>
                <a:fillRect l="-335373"/>
              </a:stretch>
            </a:blipFill>
          </p:spPr>
          <p:txBody>
            <a:bodyPr/>
            <a:lstStyle/>
            <a:p>
              <a:endParaRPr lang="es-ES_tradnl"/>
            </a:p>
          </p:txBody>
        </p:sp>
        <p:sp>
          <p:nvSpPr>
            <p:cNvPr id="10" name="TextBox 10"/>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1" name="TextBox 11"/>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2" name="TextBox 12"/>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3" name="TextBox 13"/>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501" name="S501"/>
          <p:cNvSpPr/>
          <p:nvPr/>
        </p:nvSpPr>
        <p:spPr>
          <a:xfrm>
            <a:off x="1257300" y="1168400"/>
            <a:ext cx="14605000" cy="736600"/>
          </a:xfrm>
          <a:prstGeom prst="rect">
            <a:avLst/>
          </a:prstGeom>
          <a:noFill/>
          <a:ln>
            <a:noFill/>
          </a:ln>
        </p:spPr>
        <p:txBody>
          <a:bodyPr wrap="square" lIns="0" tIns="0" rIns="0" bIns="0" anchor="t" anchorCtr="0">
            <a:noAutofit/>
          </a:bodyPr>
          <a:lstStyle/>
          <a:p>
            <a:pPr algn="just">
              <a:buNone/>
            </a:pPr>
            <a:r>
              <a:rPr lang="es-CO" sz="3600" b="1">
                <a:solidFill>
                  <a:srgbClr val="1A401F"/>
                </a:solidFill>
                <a:latin typeface="Poppins Bold"/>
                <a:cs typeface="Poppins Bold"/>
              </a:rPr>
              <a:t>Un panorama inconcluso: qué dicen los informes</a:t>
            </a:r>
            <a:endParaRPr lang="es-CO" sz="3600" b="1" dirty="0">
              <a:solidFill>
                <a:srgbClr val="1A401F"/>
              </a:solidFill>
              <a:latin typeface="Poppins Bold"/>
              <a:cs typeface="Poppins Bold"/>
            </a:endParaRPr>
          </a:p>
        </p:txBody>
      </p:sp>
      <p:sp>
        <p:nvSpPr>
          <p:cNvPr id="502" name="S502"/>
          <p:cNvSpPr/>
          <p:nvPr/>
        </p:nvSpPr>
        <p:spPr>
          <a:xfrm>
            <a:off x="1028700" y="2489200"/>
            <a:ext cx="7620000" cy="50800"/>
          </a:xfrm>
          <a:prstGeom prst="rect">
            <a:avLst/>
          </a:prstGeom>
          <a:solidFill>
            <a:srgbClr val="2B484C"/>
          </a:solidFill>
          <a:ln>
            <a:noFill/>
          </a:ln>
        </p:spPr>
        <p:txBody>
          <a:bodyPr wrap="square" lIns="0" tIns="0" rIns="0" bIns="0" anchor="t"/>
          <a:lstStyle/>
          <a:p>
            <a:endParaRPr lang="es-CO"/>
          </a:p>
        </p:txBody>
      </p:sp>
      <p:sp>
        <p:nvSpPr>
          <p:cNvPr id="503" name="S503"/>
          <p:cNvSpPr/>
          <p:nvPr/>
        </p:nvSpPr>
        <p:spPr>
          <a:xfrm>
            <a:off x="1028700" y="2692400"/>
            <a:ext cx="7620000" cy="355600"/>
          </a:xfrm>
          <a:prstGeom prst="rect">
            <a:avLst/>
          </a:prstGeom>
          <a:noFill/>
          <a:ln>
            <a:noFill/>
          </a:ln>
        </p:spPr>
        <p:txBody>
          <a:bodyPr wrap="square" lIns="0" tIns="0" rIns="0" bIns="0" anchor="t"/>
          <a:lstStyle/>
          <a:p>
            <a:pPr algn="just">
              <a:buNone/>
            </a:pPr>
            <a:r>
              <a:rPr lang="es-CO" sz="1900" b="1" dirty="0">
                <a:solidFill>
                  <a:srgbClr val="2B484C"/>
                </a:solidFill>
                <a:latin typeface="Poppins Bold"/>
                <a:cs typeface="Poppins Bold"/>
              </a:rPr>
              <a:t>ACUERDO DE PAZ (2016)</a:t>
            </a:r>
          </a:p>
        </p:txBody>
      </p:sp>
      <p:sp>
        <p:nvSpPr>
          <p:cNvPr id="504" name="S504"/>
          <p:cNvSpPr/>
          <p:nvPr/>
        </p:nvSpPr>
        <p:spPr>
          <a:xfrm>
            <a:off x="1028700" y="3124200"/>
            <a:ext cx="7620000" cy="14224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No aborda de forma integral sus implicaciones para el sector minero ni las economías ilícitas de extracción de minerales como fuente de financiación del conflicto.</a:t>
            </a:r>
          </a:p>
        </p:txBody>
      </p:sp>
      <p:sp>
        <p:nvSpPr>
          <p:cNvPr id="505" name="S505"/>
          <p:cNvSpPr/>
          <p:nvPr/>
        </p:nvSpPr>
        <p:spPr>
          <a:xfrm>
            <a:off x="9410700" y="2489200"/>
            <a:ext cx="7620000" cy="50800"/>
          </a:xfrm>
          <a:prstGeom prst="rect">
            <a:avLst/>
          </a:prstGeom>
          <a:solidFill>
            <a:srgbClr val="3E8C86"/>
          </a:solidFill>
          <a:ln>
            <a:noFill/>
          </a:ln>
        </p:spPr>
        <p:txBody>
          <a:bodyPr wrap="square" lIns="0" tIns="0" rIns="0" bIns="0" anchor="t"/>
          <a:lstStyle/>
          <a:p>
            <a:endParaRPr lang="es-CO"/>
          </a:p>
        </p:txBody>
      </p:sp>
      <p:sp>
        <p:nvSpPr>
          <p:cNvPr id="506" name="S506"/>
          <p:cNvSpPr/>
          <p:nvPr/>
        </p:nvSpPr>
        <p:spPr>
          <a:xfrm>
            <a:off x="9410700" y="2692400"/>
            <a:ext cx="7620000" cy="355600"/>
          </a:xfrm>
          <a:prstGeom prst="rect">
            <a:avLst/>
          </a:prstGeom>
          <a:noFill/>
          <a:ln>
            <a:noFill/>
          </a:ln>
        </p:spPr>
        <p:txBody>
          <a:bodyPr wrap="square" lIns="0" tIns="0" rIns="0" bIns="0" anchor="t"/>
          <a:lstStyle/>
          <a:p>
            <a:pPr algn="just">
              <a:buNone/>
            </a:pPr>
            <a:r>
              <a:rPr lang="es-CO" sz="1900" b="1" dirty="0">
                <a:solidFill>
                  <a:srgbClr val="3E8C86"/>
                </a:solidFill>
                <a:latin typeface="Poppins Bold"/>
                <a:cs typeface="Poppins Bold"/>
              </a:rPr>
              <a:t>CIDH (industrias extractivas)</a:t>
            </a:r>
          </a:p>
        </p:txBody>
      </p:sp>
      <p:sp>
        <p:nvSpPr>
          <p:cNvPr id="507" name="S507"/>
          <p:cNvSpPr/>
          <p:nvPr/>
        </p:nvSpPr>
        <p:spPr>
          <a:xfrm>
            <a:off x="9410700" y="3124200"/>
            <a:ext cx="7620000" cy="14224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Las actividades extractivas han generado conflictos sociales, violaciones a DDHH y afectaciones graves al medioambiente, frecuentemente en territorios de Pueblos Indígenas y comunidades afrodescendientes.</a:t>
            </a:r>
          </a:p>
        </p:txBody>
      </p:sp>
      <p:sp>
        <p:nvSpPr>
          <p:cNvPr id="508" name="S508"/>
          <p:cNvSpPr/>
          <p:nvPr/>
        </p:nvSpPr>
        <p:spPr>
          <a:xfrm>
            <a:off x="1028700" y="4775200"/>
            <a:ext cx="7620000" cy="50800"/>
          </a:xfrm>
          <a:prstGeom prst="rect">
            <a:avLst/>
          </a:prstGeom>
          <a:solidFill>
            <a:srgbClr val="53A9A3"/>
          </a:solidFill>
          <a:ln>
            <a:noFill/>
          </a:ln>
        </p:spPr>
        <p:txBody>
          <a:bodyPr wrap="square" lIns="0" tIns="0" rIns="0" bIns="0" anchor="t"/>
          <a:lstStyle/>
          <a:p>
            <a:endParaRPr lang="es-CO"/>
          </a:p>
        </p:txBody>
      </p:sp>
      <p:sp>
        <p:nvSpPr>
          <p:cNvPr id="509" name="S509"/>
          <p:cNvSpPr/>
          <p:nvPr/>
        </p:nvSpPr>
        <p:spPr>
          <a:xfrm>
            <a:off x="1028700" y="4978400"/>
            <a:ext cx="7620000" cy="355600"/>
          </a:xfrm>
          <a:prstGeom prst="rect">
            <a:avLst/>
          </a:prstGeom>
          <a:noFill/>
          <a:ln>
            <a:noFill/>
          </a:ln>
        </p:spPr>
        <p:txBody>
          <a:bodyPr wrap="square" lIns="0" tIns="0" rIns="0" bIns="0" anchor="t"/>
          <a:lstStyle/>
          <a:p>
            <a:pPr algn="just">
              <a:buNone/>
            </a:pPr>
            <a:r>
              <a:rPr lang="es-CO" sz="1900" b="1" dirty="0">
                <a:solidFill>
                  <a:srgbClr val="53A9A3"/>
                </a:solidFill>
                <a:latin typeface="Poppins Bold"/>
                <a:cs typeface="Poppins Bold"/>
              </a:rPr>
              <a:t>ALTO COMISIONADO ONU (2023)</a:t>
            </a:r>
          </a:p>
        </p:txBody>
      </p:sp>
      <p:sp>
        <p:nvSpPr>
          <p:cNvPr id="510" name="S510"/>
          <p:cNvSpPr/>
          <p:nvPr/>
        </p:nvSpPr>
        <p:spPr>
          <a:xfrm>
            <a:off x="1028700" y="5410200"/>
            <a:ext cx="7620000" cy="14224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Reconoce avances como la Política de Seguridad Humana y el PND 2022-2026 con enfoque étnico, pero señala el elevado número de homicidios de personas defensoras.</a:t>
            </a:r>
          </a:p>
        </p:txBody>
      </p:sp>
      <p:sp>
        <p:nvSpPr>
          <p:cNvPr id="511" name="S511"/>
          <p:cNvSpPr/>
          <p:nvPr/>
        </p:nvSpPr>
        <p:spPr>
          <a:xfrm>
            <a:off x="9410700" y="4775200"/>
            <a:ext cx="7620000" cy="50800"/>
          </a:xfrm>
          <a:prstGeom prst="rect">
            <a:avLst/>
          </a:prstGeom>
          <a:solidFill>
            <a:srgbClr val="E97132"/>
          </a:solidFill>
          <a:ln>
            <a:noFill/>
          </a:ln>
        </p:spPr>
        <p:txBody>
          <a:bodyPr wrap="square" lIns="0" tIns="0" rIns="0" bIns="0" anchor="t"/>
          <a:lstStyle/>
          <a:p>
            <a:endParaRPr lang="es-CO"/>
          </a:p>
        </p:txBody>
      </p:sp>
      <p:sp>
        <p:nvSpPr>
          <p:cNvPr id="512" name="S512"/>
          <p:cNvSpPr/>
          <p:nvPr/>
        </p:nvSpPr>
        <p:spPr>
          <a:xfrm>
            <a:off x="9410700" y="4978400"/>
            <a:ext cx="7620000" cy="355600"/>
          </a:xfrm>
          <a:prstGeom prst="rect">
            <a:avLst/>
          </a:prstGeom>
          <a:noFill/>
          <a:ln>
            <a:noFill/>
          </a:ln>
        </p:spPr>
        <p:txBody>
          <a:bodyPr wrap="square" lIns="0" tIns="0" rIns="0" bIns="0" anchor="t"/>
          <a:lstStyle/>
          <a:p>
            <a:pPr algn="just">
              <a:buNone/>
            </a:pPr>
            <a:r>
              <a:rPr lang="es-CO" sz="1900" b="1" dirty="0">
                <a:solidFill>
                  <a:srgbClr val="E97132"/>
                </a:solidFill>
                <a:latin typeface="Poppins Bold"/>
                <a:cs typeface="Poppins Bold"/>
              </a:rPr>
              <a:t>DEFENSORÍA DEL PUEBLO (población minera)</a:t>
            </a:r>
          </a:p>
        </p:txBody>
      </p:sp>
      <p:sp>
        <p:nvSpPr>
          <p:cNvPr id="513" name="S513"/>
          <p:cNvSpPr/>
          <p:nvPr/>
        </p:nvSpPr>
        <p:spPr>
          <a:xfrm>
            <a:off x="9410700" y="5410200"/>
            <a:ext cx="7620000" cy="14224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Alrededor del 70% de los mineros en Colombia ejercen su actividad en condiciones de ilegalidad o informalidad, sin seguridad social ni contratos laborales.</a:t>
            </a:r>
          </a:p>
        </p:txBody>
      </p:sp>
      <p:sp>
        <p:nvSpPr>
          <p:cNvPr id="514" name="S514"/>
          <p:cNvSpPr/>
          <p:nvPr/>
        </p:nvSpPr>
        <p:spPr>
          <a:xfrm>
            <a:off x="1028700" y="6832600"/>
            <a:ext cx="15748000" cy="50800"/>
          </a:xfrm>
          <a:prstGeom prst="rect">
            <a:avLst/>
          </a:prstGeom>
          <a:solidFill>
            <a:srgbClr val="EF5828"/>
          </a:solidFill>
          <a:ln>
            <a:noFill/>
          </a:ln>
        </p:spPr>
        <p:txBody>
          <a:bodyPr wrap="square" lIns="0" tIns="0" rIns="0" bIns="0" anchor="t"/>
          <a:lstStyle/>
          <a:p>
            <a:endParaRPr lang="es-CO"/>
          </a:p>
        </p:txBody>
      </p:sp>
      <p:sp>
        <p:nvSpPr>
          <p:cNvPr id="515" name="S515"/>
          <p:cNvSpPr/>
          <p:nvPr/>
        </p:nvSpPr>
        <p:spPr>
          <a:xfrm>
            <a:off x="1028700" y="7035800"/>
            <a:ext cx="15748000" cy="355600"/>
          </a:xfrm>
          <a:prstGeom prst="rect">
            <a:avLst/>
          </a:prstGeom>
          <a:noFill/>
          <a:ln>
            <a:noFill/>
          </a:ln>
        </p:spPr>
        <p:txBody>
          <a:bodyPr wrap="square" lIns="0" tIns="0" rIns="0" bIns="0" anchor="t"/>
          <a:lstStyle/>
          <a:p>
            <a:pPr algn="just">
              <a:buNone/>
            </a:pPr>
            <a:r>
              <a:rPr lang="es-CO" sz="1900" b="1" dirty="0">
                <a:solidFill>
                  <a:srgbClr val="EF5828"/>
                </a:solidFill>
                <a:latin typeface="Poppins Bold"/>
                <a:cs typeface="Poppins Bold"/>
              </a:rPr>
              <a:t>GLOBAL WITNESS (Voces silenciadas)</a:t>
            </a:r>
          </a:p>
        </p:txBody>
      </p:sp>
      <p:sp>
        <p:nvSpPr>
          <p:cNvPr id="516" name="S516"/>
          <p:cNvSpPr/>
          <p:nvPr/>
        </p:nvSpPr>
        <p:spPr>
          <a:xfrm>
            <a:off x="1028700" y="7467600"/>
            <a:ext cx="15748000" cy="8890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En 2024 Colombia registró 48 asesinatos de defensores de la tierra y el medioambiente: cerca de un tercio del total mundial (142 casos), por encima de Guatemala (20), México (18) y Brasil (12).</a:t>
            </a:r>
          </a:p>
        </p:txBody>
      </p:sp>
      <p:sp>
        <p:nvSpPr>
          <p:cNvPr id="517" name="S517"/>
          <p:cNvSpPr/>
          <p:nvPr/>
        </p:nvSpPr>
        <p:spPr>
          <a:xfrm>
            <a:off x="1028700" y="9652000"/>
            <a:ext cx="15748000" cy="381000"/>
          </a:xfrm>
          <a:prstGeom prst="rect">
            <a:avLst/>
          </a:prstGeom>
          <a:noFill/>
          <a:ln>
            <a:noFill/>
          </a:ln>
        </p:spPr>
        <p:txBody>
          <a:bodyPr wrap="square" lIns="0" tIns="0" rIns="0" bIns="0" anchor="t"/>
          <a:lstStyle/>
          <a:p>
            <a:pPr algn="just">
              <a:buNone/>
            </a:pPr>
            <a:r>
              <a:rPr lang="es-CO" sz="1700" b="0" dirty="0">
                <a:solidFill>
                  <a:srgbClr val="4A5A66"/>
                </a:solidFill>
                <a:latin typeface="Poppins"/>
                <a:cs typeface="Poppins"/>
              </a:rPr>
              <a:t>Fuente: pp. 20-23. Ilustración 1 en el documento fuente.</a:t>
            </a:r>
          </a:p>
        </p:txBody>
      </p:sp>
      <p:sp>
        <p:nvSpPr>
          <p:cNvPr id="14" name="Rectángulo 13">
            <a:extLst>
              <a:ext uri="{FF2B5EF4-FFF2-40B4-BE49-F238E27FC236}">
                <a16:creationId xmlns:a16="http://schemas.microsoft.com/office/drawing/2014/main" id="{F250D915-4AA6-B041-B9A3-BB6CF071F582}"/>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15" name="CuadroTexto 14">
            <a:extLst>
              <a:ext uri="{FF2B5EF4-FFF2-40B4-BE49-F238E27FC236}">
                <a16:creationId xmlns:a16="http://schemas.microsoft.com/office/drawing/2014/main" id="{656BDF35-B727-3B4E-BE1D-BAA379D6F1C2}"/>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SITUACIÓN DE LOS DDHH</a:t>
            </a:r>
          </a:p>
        </p:txBody>
      </p:sp>
    </p:spTree>
    <p:extLst>
      <p:ext uri="{BB962C8B-B14F-4D97-AF65-F5344CB8AC3E}">
        <p14:creationId xmlns:p14="http://schemas.microsoft.com/office/powerpoint/2010/main" val="514234323"/>
      </p:ext>
    </p:extLst>
  </p:cSld>
  <p:clrMapOvr>
    <a:masterClrMapping/>
  </p:clrMapOvr>
  <p:transition>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2"/>
            <a:stretch>
              <a:fillRect l="-26916" t="-1849549" r="-30508" b="-1515802"/>
            </a:stretch>
          </a:blipFill>
        </p:spPr>
        <p:txBody>
          <a:bodyPr/>
          <a:lstStyle/>
          <a:p>
            <a:endParaRPr lang="es-ES_tradnl"/>
          </a:p>
        </p:txBody>
      </p:sp>
      <p:sp>
        <p:nvSpPr>
          <p:cNvPr id="6" name="Freeform 6"/>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2"/>
            <a:stretch>
              <a:fillRect l="-26916" t="-1849549" r="-30508" b="-1515802"/>
            </a:stretch>
          </a:blipFill>
        </p:spPr>
        <p:txBody>
          <a:bodyPr/>
          <a:lstStyle/>
          <a:p>
            <a:endParaRPr lang="es-ES_tradnl"/>
          </a:p>
        </p:txBody>
      </p:sp>
      <p:grpSp>
        <p:nvGrpSpPr>
          <p:cNvPr id="7" name="Group 7"/>
          <p:cNvGrpSpPr/>
          <p:nvPr/>
        </p:nvGrpSpPr>
        <p:grpSpPr>
          <a:xfrm>
            <a:off x="16281400" y="-114300"/>
            <a:ext cx="2006600" cy="1943100"/>
            <a:chOff x="0" y="0"/>
            <a:chExt cx="3240118" cy="3131687"/>
          </a:xfrm>
        </p:grpSpPr>
        <p:sp>
          <p:nvSpPr>
            <p:cNvPr id="8" name="TextBox 8"/>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9" name="Freeform 9"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3"/>
              <a:stretch>
                <a:fillRect l="-335373"/>
              </a:stretch>
            </a:blipFill>
          </p:spPr>
          <p:txBody>
            <a:bodyPr/>
            <a:lstStyle/>
            <a:p>
              <a:endParaRPr lang="es-ES_tradnl"/>
            </a:p>
          </p:txBody>
        </p:sp>
        <p:sp>
          <p:nvSpPr>
            <p:cNvPr id="10" name="TextBox 10"/>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1" name="TextBox 11"/>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2" name="TextBox 12"/>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3" name="TextBox 13"/>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2" name="Rectángulo 1">
            <a:extLst>
              <a:ext uri="{FF2B5EF4-FFF2-40B4-BE49-F238E27FC236}">
                <a16:creationId xmlns:a16="http://schemas.microsoft.com/office/drawing/2014/main" id="{BE361302-0B6D-2046-82A1-396E46C16A60}"/>
              </a:ext>
            </a:extLst>
          </p:cNvPr>
          <p:cNvSpPr/>
          <p:nvPr/>
        </p:nvSpPr>
        <p:spPr>
          <a:xfrm>
            <a:off x="1028700" y="381000"/>
            <a:ext cx="63500" cy="16510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 name="CuadroTexto 2">
            <a:extLst>
              <a:ext uri="{FF2B5EF4-FFF2-40B4-BE49-F238E27FC236}">
                <a16:creationId xmlns:a16="http://schemas.microsoft.com/office/drawing/2014/main" id="{81C87C96-5207-C441-9BF0-31D7BC1EEEE0}"/>
              </a:ext>
            </a:extLst>
          </p:cNvPr>
          <p:cNvSpPr txBox="1"/>
          <p:nvPr/>
        </p:nvSpPr>
        <p:spPr>
          <a:xfrm>
            <a:off x="1257300" y="431800"/>
            <a:ext cx="11430000" cy="304800"/>
          </a:xfrm>
          <a:prstGeom prst="rect">
            <a:avLst/>
          </a:prstGeom>
          <a:noFill/>
        </p:spPr>
        <p:txBody>
          <a:bodyPr vertOverflow="overflow" vert="horz" wrap="square" rtlCol="0" anchor="t">
            <a:noAutofit/>
          </a:bodyPr>
          <a:lstStyle/>
          <a:p>
            <a:pPr algn="l"/>
            <a:r>
              <a:rPr lang="es-ES_tradnl" b="1">
                <a:solidFill>
                  <a:srgbClr val="EF5828"/>
                </a:solidFill>
                <a:latin typeface="Poppins Bold"/>
                <a:cs typeface="Poppins Bold"/>
              </a:rPr>
              <a:t>SITUACIÓN DE LOS DDHH</a:t>
            </a:r>
          </a:p>
        </p:txBody>
      </p:sp>
      <p:sp>
        <p:nvSpPr>
          <p:cNvPr id="4" name="CuadroTexto 3">
            <a:extLst>
              <a:ext uri="{FF2B5EF4-FFF2-40B4-BE49-F238E27FC236}">
                <a16:creationId xmlns:a16="http://schemas.microsoft.com/office/drawing/2014/main" id="{3C9D46A1-DEAC-BF43-9F07-66B3117748E3}"/>
              </a:ext>
            </a:extLst>
          </p:cNvPr>
          <p:cNvSpPr txBox="1"/>
          <p:nvPr/>
        </p:nvSpPr>
        <p:spPr>
          <a:xfrm>
            <a:off x="1257300" y="1066800"/>
            <a:ext cx="14605000" cy="736600"/>
          </a:xfrm>
          <a:prstGeom prst="rect">
            <a:avLst/>
          </a:prstGeom>
          <a:noFill/>
        </p:spPr>
        <p:txBody>
          <a:bodyPr vertOverflow="overflow" vert="horz" wrap="square" rtlCol="0" anchor="t">
            <a:noAutofit/>
          </a:bodyPr>
          <a:lstStyle/>
          <a:p>
            <a:pPr algn="l"/>
            <a:r>
              <a:rPr lang="es-ES_tradnl" sz="3600" b="1">
                <a:solidFill>
                  <a:srgbClr val="1A401F"/>
                </a:solidFill>
                <a:latin typeface="Poppins Bold"/>
                <a:cs typeface="Poppins Bold"/>
              </a:rPr>
              <a:t>La dimensión territorial de la minería ilegal</a:t>
            </a:r>
          </a:p>
        </p:txBody>
      </p:sp>
      <p:sp>
        <p:nvSpPr>
          <p:cNvPr id="16" name="Rectángulo redondeado 15">
            <a:extLst>
              <a:ext uri="{FF2B5EF4-FFF2-40B4-BE49-F238E27FC236}">
                <a16:creationId xmlns:a16="http://schemas.microsoft.com/office/drawing/2014/main" id="{3371CBC3-50B7-5F40-929F-4FA65C7300DC}"/>
              </a:ext>
            </a:extLst>
          </p:cNvPr>
          <p:cNvSpPr/>
          <p:nvPr/>
        </p:nvSpPr>
        <p:spPr>
          <a:xfrm>
            <a:off x="1028700" y="2413000"/>
            <a:ext cx="3759200" cy="2413000"/>
          </a:xfrm>
          <a:prstGeom prst="roundRect">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7" name="CuadroTexto 16">
            <a:extLst>
              <a:ext uri="{FF2B5EF4-FFF2-40B4-BE49-F238E27FC236}">
                <a16:creationId xmlns:a16="http://schemas.microsoft.com/office/drawing/2014/main" id="{B0021F3E-764C-B045-8952-CD818278175F}"/>
              </a:ext>
            </a:extLst>
          </p:cNvPr>
          <p:cNvSpPr txBox="1"/>
          <p:nvPr/>
        </p:nvSpPr>
        <p:spPr>
          <a:xfrm>
            <a:off x="1231900" y="2717800"/>
            <a:ext cx="3352800" cy="787400"/>
          </a:xfrm>
          <a:prstGeom prst="rect">
            <a:avLst/>
          </a:prstGeom>
          <a:noFill/>
        </p:spPr>
        <p:txBody>
          <a:bodyPr vertOverflow="overflow" vert="horz" wrap="square" rtlCol="0" anchor="t">
            <a:noAutofit/>
          </a:bodyPr>
          <a:lstStyle/>
          <a:p>
            <a:pPr algn="l"/>
            <a:r>
              <a:rPr lang="es-ES_tradnl" sz="4600" b="1">
                <a:solidFill>
                  <a:srgbClr val="FFFFFF"/>
                </a:solidFill>
                <a:latin typeface="Poppins Bold"/>
                <a:cs typeface="Poppins Bold"/>
              </a:rPr>
              <a:t>70%</a:t>
            </a:r>
          </a:p>
        </p:txBody>
      </p:sp>
      <p:sp>
        <p:nvSpPr>
          <p:cNvPr id="18" name="CuadroTexto 17">
            <a:extLst>
              <a:ext uri="{FF2B5EF4-FFF2-40B4-BE49-F238E27FC236}">
                <a16:creationId xmlns:a16="http://schemas.microsoft.com/office/drawing/2014/main" id="{092B4D7B-2886-8945-944C-D843C6224F67}"/>
              </a:ext>
            </a:extLst>
          </p:cNvPr>
          <p:cNvSpPr txBox="1"/>
          <p:nvPr/>
        </p:nvSpPr>
        <p:spPr>
          <a:xfrm>
            <a:off x="1282700" y="3606800"/>
            <a:ext cx="3251200" cy="1066800"/>
          </a:xfrm>
          <a:prstGeom prst="rect">
            <a:avLst/>
          </a:prstGeom>
          <a:noFill/>
        </p:spPr>
        <p:txBody>
          <a:bodyPr vertOverflow="overflow" vert="horz" wrap="square" rtlCol="0" anchor="t">
            <a:noAutofit/>
          </a:bodyPr>
          <a:lstStyle/>
          <a:p>
            <a:pPr algn="l"/>
            <a:r>
              <a:rPr lang="es-ES_tradnl" sz="1600">
                <a:solidFill>
                  <a:srgbClr val="FFFFFF"/>
                </a:solidFill>
                <a:latin typeface="Poppins"/>
                <a:cs typeface="Poppins"/>
              </a:rPr>
              <a:t>de los mineros del país trabaja en condiciones de ilegalidad o informalidad</a:t>
            </a:r>
          </a:p>
        </p:txBody>
      </p:sp>
      <p:sp>
        <p:nvSpPr>
          <p:cNvPr id="19" name="Rectángulo redondeado 18">
            <a:extLst>
              <a:ext uri="{FF2B5EF4-FFF2-40B4-BE49-F238E27FC236}">
                <a16:creationId xmlns:a16="http://schemas.microsoft.com/office/drawing/2014/main" id="{D4913930-E17D-4547-AD5A-6101A8458B78}"/>
              </a:ext>
            </a:extLst>
          </p:cNvPr>
          <p:cNvSpPr/>
          <p:nvPr/>
        </p:nvSpPr>
        <p:spPr>
          <a:xfrm>
            <a:off x="5016500" y="2413000"/>
            <a:ext cx="3759200" cy="2413000"/>
          </a:xfrm>
          <a:prstGeom prst="roundRect">
            <a:avLst/>
          </a:prstGeom>
          <a:solidFill>
            <a:srgbClr val="3E8C8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0" name="CuadroTexto 19">
            <a:extLst>
              <a:ext uri="{FF2B5EF4-FFF2-40B4-BE49-F238E27FC236}">
                <a16:creationId xmlns:a16="http://schemas.microsoft.com/office/drawing/2014/main" id="{FA7C459E-7A91-4A4E-81AD-D05864890E64}"/>
              </a:ext>
            </a:extLst>
          </p:cNvPr>
          <p:cNvSpPr txBox="1"/>
          <p:nvPr/>
        </p:nvSpPr>
        <p:spPr>
          <a:xfrm>
            <a:off x="5219700" y="2717800"/>
            <a:ext cx="3352800" cy="787400"/>
          </a:xfrm>
          <a:prstGeom prst="rect">
            <a:avLst/>
          </a:prstGeom>
          <a:noFill/>
        </p:spPr>
        <p:txBody>
          <a:bodyPr vertOverflow="overflow" vert="horz" wrap="square" rtlCol="0" anchor="t">
            <a:noAutofit/>
          </a:bodyPr>
          <a:lstStyle/>
          <a:p>
            <a:pPr algn="l"/>
            <a:r>
              <a:rPr lang="es-ES_tradnl" sz="4600" b="1">
                <a:solidFill>
                  <a:srgbClr val="FFFFFF"/>
                </a:solidFill>
                <a:latin typeface="Poppins Bold"/>
                <a:cs typeface="Poppins Bold"/>
              </a:rPr>
              <a:t>65%</a:t>
            </a:r>
          </a:p>
        </p:txBody>
      </p:sp>
      <p:sp>
        <p:nvSpPr>
          <p:cNvPr id="21" name="CuadroTexto 20">
            <a:extLst>
              <a:ext uri="{FF2B5EF4-FFF2-40B4-BE49-F238E27FC236}">
                <a16:creationId xmlns:a16="http://schemas.microsoft.com/office/drawing/2014/main" id="{8729D5D5-3354-F346-9117-3ECA485F6469}"/>
              </a:ext>
            </a:extLst>
          </p:cNvPr>
          <p:cNvSpPr txBox="1"/>
          <p:nvPr/>
        </p:nvSpPr>
        <p:spPr>
          <a:xfrm>
            <a:off x="5270500" y="3606800"/>
            <a:ext cx="3251200" cy="1066800"/>
          </a:xfrm>
          <a:prstGeom prst="rect">
            <a:avLst/>
          </a:prstGeom>
          <a:noFill/>
        </p:spPr>
        <p:txBody>
          <a:bodyPr vertOverflow="overflow" vert="horz" wrap="square" rtlCol="0" anchor="t">
            <a:noAutofit/>
          </a:bodyPr>
          <a:lstStyle/>
          <a:p>
            <a:pPr algn="l"/>
            <a:r>
              <a:rPr lang="es-ES_tradnl" sz="1600">
                <a:solidFill>
                  <a:srgbClr val="FFFFFF"/>
                </a:solidFill>
                <a:latin typeface="Poppins"/>
                <a:cs typeface="Poppins"/>
              </a:rPr>
              <a:t>del oro aluvial se explota sin permisos técnicos ni ambientales</a:t>
            </a:r>
          </a:p>
        </p:txBody>
      </p:sp>
      <p:sp>
        <p:nvSpPr>
          <p:cNvPr id="22" name="Rectángulo redondeado 21">
            <a:extLst>
              <a:ext uri="{FF2B5EF4-FFF2-40B4-BE49-F238E27FC236}">
                <a16:creationId xmlns:a16="http://schemas.microsoft.com/office/drawing/2014/main" id="{AF940FA1-4431-E845-B720-B37C9343BDDC}"/>
              </a:ext>
            </a:extLst>
          </p:cNvPr>
          <p:cNvSpPr/>
          <p:nvPr/>
        </p:nvSpPr>
        <p:spPr>
          <a:xfrm>
            <a:off x="9004300" y="2413000"/>
            <a:ext cx="3759200" cy="2413000"/>
          </a:xfrm>
          <a:prstGeom prst="roundRect">
            <a:avLst/>
          </a:prstGeom>
          <a:solidFill>
            <a:srgbClr val="E97132"/>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3" name="CuadroTexto 22">
            <a:extLst>
              <a:ext uri="{FF2B5EF4-FFF2-40B4-BE49-F238E27FC236}">
                <a16:creationId xmlns:a16="http://schemas.microsoft.com/office/drawing/2014/main" id="{A0D69F49-A129-D944-9540-DEB922A6A8A3}"/>
              </a:ext>
            </a:extLst>
          </p:cNvPr>
          <p:cNvSpPr txBox="1"/>
          <p:nvPr/>
        </p:nvSpPr>
        <p:spPr>
          <a:xfrm>
            <a:off x="9207500" y="2717800"/>
            <a:ext cx="3352800" cy="787400"/>
          </a:xfrm>
          <a:prstGeom prst="rect">
            <a:avLst/>
          </a:prstGeom>
          <a:noFill/>
        </p:spPr>
        <p:txBody>
          <a:bodyPr vertOverflow="overflow" vert="horz" wrap="square" rtlCol="0" anchor="t">
            <a:noAutofit/>
          </a:bodyPr>
          <a:lstStyle/>
          <a:p>
            <a:pPr algn="l"/>
            <a:r>
              <a:rPr lang="es-ES_tradnl" sz="4600" b="1">
                <a:solidFill>
                  <a:srgbClr val="FFFFFF"/>
                </a:solidFill>
                <a:latin typeface="Poppins Bold"/>
                <a:cs typeface="Poppins Bold"/>
              </a:rPr>
              <a:t>98.567</a:t>
            </a:r>
          </a:p>
        </p:txBody>
      </p:sp>
      <p:sp>
        <p:nvSpPr>
          <p:cNvPr id="24" name="CuadroTexto 23">
            <a:extLst>
              <a:ext uri="{FF2B5EF4-FFF2-40B4-BE49-F238E27FC236}">
                <a16:creationId xmlns:a16="http://schemas.microsoft.com/office/drawing/2014/main" id="{67A6AE72-F5D1-F540-8527-54E4CC4088C0}"/>
              </a:ext>
            </a:extLst>
          </p:cNvPr>
          <p:cNvSpPr txBox="1"/>
          <p:nvPr/>
        </p:nvSpPr>
        <p:spPr>
          <a:xfrm>
            <a:off x="9258300" y="3606800"/>
            <a:ext cx="3251200" cy="1066800"/>
          </a:xfrm>
          <a:prstGeom prst="rect">
            <a:avLst/>
          </a:prstGeom>
          <a:noFill/>
        </p:spPr>
        <p:txBody>
          <a:bodyPr vertOverflow="overflow" vert="horz" wrap="square" rtlCol="0" anchor="t">
            <a:noAutofit/>
          </a:bodyPr>
          <a:lstStyle/>
          <a:p>
            <a:pPr algn="l"/>
            <a:r>
              <a:rPr lang="es-ES_tradnl" sz="1600">
                <a:solidFill>
                  <a:srgbClr val="FFFFFF"/>
                </a:solidFill>
                <a:latin typeface="Poppins"/>
                <a:cs typeface="Poppins"/>
              </a:rPr>
              <a:t>hectáreas se explotan de forma ilegal en Colombia</a:t>
            </a:r>
          </a:p>
        </p:txBody>
      </p:sp>
      <p:sp>
        <p:nvSpPr>
          <p:cNvPr id="25" name="Rectángulo redondeado 24">
            <a:extLst>
              <a:ext uri="{FF2B5EF4-FFF2-40B4-BE49-F238E27FC236}">
                <a16:creationId xmlns:a16="http://schemas.microsoft.com/office/drawing/2014/main" id="{B2374D8E-3835-EF47-8069-B7EA08531768}"/>
              </a:ext>
            </a:extLst>
          </p:cNvPr>
          <p:cNvSpPr/>
          <p:nvPr/>
        </p:nvSpPr>
        <p:spPr>
          <a:xfrm>
            <a:off x="12992100" y="2413000"/>
            <a:ext cx="3759200" cy="2413000"/>
          </a:xfrm>
          <a:prstGeom prst="round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6" name="CuadroTexto 25">
            <a:extLst>
              <a:ext uri="{FF2B5EF4-FFF2-40B4-BE49-F238E27FC236}">
                <a16:creationId xmlns:a16="http://schemas.microsoft.com/office/drawing/2014/main" id="{9AAC4B77-9D3C-7747-8952-916B32AB2D45}"/>
              </a:ext>
            </a:extLst>
          </p:cNvPr>
          <p:cNvSpPr txBox="1"/>
          <p:nvPr/>
        </p:nvSpPr>
        <p:spPr>
          <a:xfrm>
            <a:off x="13195300" y="2717800"/>
            <a:ext cx="3352800" cy="787400"/>
          </a:xfrm>
          <a:prstGeom prst="rect">
            <a:avLst/>
          </a:prstGeom>
          <a:noFill/>
        </p:spPr>
        <p:txBody>
          <a:bodyPr vertOverflow="overflow" vert="horz" wrap="square" rtlCol="0" anchor="t">
            <a:noAutofit/>
          </a:bodyPr>
          <a:lstStyle/>
          <a:p>
            <a:pPr algn="l"/>
            <a:r>
              <a:rPr lang="es-ES_tradnl" sz="4600" b="1">
                <a:solidFill>
                  <a:srgbClr val="FFFFFF"/>
                </a:solidFill>
                <a:latin typeface="Poppins Bold"/>
                <a:cs typeface="Poppins Bold"/>
              </a:rPr>
              <a:t>73%</a:t>
            </a:r>
          </a:p>
        </p:txBody>
      </p:sp>
      <p:sp>
        <p:nvSpPr>
          <p:cNvPr id="27" name="CuadroTexto 26">
            <a:extLst>
              <a:ext uri="{FF2B5EF4-FFF2-40B4-BE49-F238E27FC236}">
                <a16:creationId xmlns:a16="http://schemas.microsoft.com/office/drawing/2014/main" id="{3762700A-B197-E448-9B15-039639BA7775}"/>
              </a:ext>
            </a:extLst>
          </p:cNvPr>
          <p:cNvSpPr txBox="1"/>
          <p:nvPr/>
        </p:nvSpPr>
        <p:spPr>
          <a:xfrm>
            <a:off x="13246100" y="3606800"/>
            <a:ext cx="3251200" cy="1066800"/>
          </a:xfrm>
          <a:prstGeom prst="rect">
            <a:avLst/>
          </a:prstGeom>
          <a:noFill/>
        </p:spPr>
        <p:txBody>
          <a:bodyPr vertOverflow="overflow" vert="horz" wrap="square" rtlCol="0" anchor="t">
            <a:noAutofit/>
          </a:bodyPr>
          <a:lstStyle/>
          <a:p>
            <a:pPr algn="l"/>
            <a:r>
              <a:rPr lang="es-ES_tradnl" sz="1600">
                <a:solidFill>
                  <a:srgbClr val="FFFFFF"/>
                </a:solidFill>
                <a:latin typeface="Poppins"/>
                <a:cs typeface="Poppins"/>
              </a:rPr>
              <a:t>de la minería aluvial es de carácter ilícito (UNODC, 2023)</a:t>
            </a:r>
          </a:p>
        </p:txBody>
      </p:sp>
      <p:sp>
        <p:nvSpPr>
          <p:cNvPr id="28" name="Rectángulo 27">
            <a:extLst>
              <a:ext uri="{FF2B5EF4-FFF2-40B4-BE49-F238E27FC236}">
                <a16:creationId xmlns:a16="http://schemas.microsoft.com/office/drawing/2014/main" id="{FE097F52-12F3-0E41-80BF-135D05EB9732}"/>
              </a:ext>
            </a:extLst>
          </p:cNvPr>
          <p:cNvSpPr/>
          <p:nvPr/>
        </p:nvSpPr>
        <p:spPr>
          <a:xfrm>
            <a:off x="1028700" y="5384800"/>
            <a:ext cx="7620000" cy="50800"/>
          </a:xfrm>
          <a:prstGeom prst="rect">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9" name="CuadroTexto 28">
            <a:extLst>
              <a:ext uri="{FF2B5EF4-FFF2-40B4-BE49-F238E27FC236}">
                <a16:creationId xmlns:a16="http://schemas.microsoft.com/office/drawing/2014/main" id="{264193CF-F6B1-E94E-BDEF-F47111A59A39}"/>
              </a:ext>
            </a:extLst>
          </p:cNvPr>
          <p:cNvSpPr txBox="1"/>
          <p:nvPr/>
        </p:nvSpPr>
        <p:spPr>
          <a:xfrm>
            <a:off x="1028700" y="5588000"/>
            <a:ext cx="7620000" cy="355600"/>
          </a:xfrm>
          <a:prstGeom prst="rect">
            <a:avLst/>
          </a:prstGeom>
          <a:noFill/>
        </p:spPr>
        <p:txBody>
          <a:bodyPr vertOverflow="overflow" vert="horz" wrap="square" rtlCol="0" anchor="t">
            <a:noAutofit/>
          </a:bodyPr>
          <a:lstStyle/>
          <a:p>
            <a:pPr algn="l"/>
            <a:r>
              <a:rPr lang="es-ES_tradnl" sz="1900" b="1">
                <a:solidFill>
                  <a:srgbClr val="2B484C"/>
                </a:solidFill>
                <a:latin typeface="Poppins Bold"/>
                <a:cs typeface="Poppins Bold"/>
              </a:rPr>
              <a:t>SOBRE QUIÉN RECAE</a:t>
            </a:r>
          </a:p>
        </p:txBody>
      </p:sp>
      <p:sp>
        <p:nvSpPr>
          <p:cNvPr id="30" name="CuadroTexto 29">
            <a:extLst>
              <a:ext uri="{FF2B5EF4-FFF2-40B4-BE49-F238E27FC236}">
                <a16:creationId xmlns:a16="http://schemas.microsoft.com/office/drawing/2014/main" id="{5F06B559-9BF7-5A43-B27E-0D7B7A280942}"/>
              </a:ext>
            </a:extLst>
          </p:cNvPr>
          <p:cNvSpPr txBox="1"/>
          <p:nvPr/>
        </p:nvSpPr>
        <p:spPr>
          <a:xfrm>
            <a:off x="1028700" y="6045200"/>
            <a:ext cx="7620000" cy="16510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El 44% de la explotación ilegal ocurre en tierras de comunidades negras y el 50% en zonas protegidas ambientalmente. Todas las alertas de EVOA en agua se localizan en explotaciones no autorizadas.</a:t>
            </a:r>
          </a:p>
        </p:txBody>
      </p:sp>
      <p:sp>
        <p:nvSpPr>
          <p:cNvPr id="31" name="Rectángulo 30">
            <a:extLst>
              <a:ext uri="{FF2B5EF4-FFF2-40B4-BE49-F238E27FC236}">
                <a16:creationId xmlns:a16="http://schemas.microsoft.com/office/drawing/2014/main" id="{5FCCE28F-6041-6446-B935-0F60FBCEF9BB}"/>
              </a:ext>
            </a:extLst>
          </p:cNvPr>
          <p:cNvSpPr/>
          <p:nvPr/>
        </p:nvSpPr>
        <p:spPr>
          <a:xfrm>
            <a:off x="9156700" y="5384800"/>
            <a:ext cx="7620000" cy="5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2" name="CuadroTexto 31">
            <a:extLst>
              <a:ext uri="{FF2B5EF4-FFF2-40B4-BE49-F238E27FC236}">
                <a16:creationId xmlns:a16="http://schemas.microsoft.com/office/drawing/2014/main" id="{8B74B773-C1EF-9946-AD95-BCBFAA2A5189}"/>
              </a:ext>
            </a:extLst>
          </p:cNvPr>
          <p:cNvSpPr txBox="1"/>
          <p:nvPr/>
        </p:nvSpPr>
        <p:spPr>
          <a:xfrm>
            <a:off x="9156700" y="5588000"/>
            <a:ext cx="7620000" cy="355600"/>
          </a:xfrm>
          <a:prstGeom prst="rect">
            <a:avLst/>
          </a:prstGeom>
          <a:noFill/>
        </p:spPr>
        <p:txBody>
          <a:bodyPr vertOverflow="overflow" vert="horz" wrap="square" rtlCol="0" anchor="t">
            <a:noAutofit/>
          </a:bodyPr>
          <a:lstStyle/>
          <a:p>
            <a:pPr algn="l"/>
            <a:r>
              <a:rPr lang="es-ES_tradnl" sz="1900" b="1">
                <a:solidFill>
                  <a:srgbClr val="EF5828"/>
                </a:solidFill>
                <a:latin typeface="Poppins Bold"/>
                <a:cs typeface="Poppins Bold"/>
              </a:rPr>
              <a:t>DÓNDE SE CONCENTRA</a:t>
            </a:r>
          </a:p>
        </p:txBody>
      </p:sp>
      <p:sp>
        <p:nvSpPr>
          <p:cNvPr id="33" name="Rectángulo redondeado 32">
            <a:extLst>
              <a:ext uri="{FF2B5EF4-FFF2-40B4-BE49-F238E27FC236}">
                <a16:creationId xmlns:a16="http://schemas.microsoft.com/office/drawing/2014/main" id="{EFA224FA-E5E0-EE41-A917-CC59D92027C5}"/>
              </a:ext>
            </a:extLst>
          </p:cNvPr>
          <p:cNvSpPr/>
          <p:nvPr/>
        </p:nvSpPr>
        <p:spPr>
          <a:xfrm>
            <a:off x="9156700" y="6045200"/>
            <a:ext cx="2336800" cy="6350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4" name="CuadroTexto 33">
            <a:extLst>
              <a:ext uri="{FF2B5EF4-FFF2-40B4-BE49-F238E27FC236}">
                <a16:creationId xmlns:a16="http://schemas.microsoft.com/office/drawing/2014/main" id="{9F30F6B0-C9F5-684E-BD5B-3A5D1C65E33B}"/>
              </a:ext>
            </a:extLst>
          </p:cNvPr>
          <p:cNvSpPr txBox="1"/>
          <p:nvPr/>
        </p:nvSpPr>
        <p:spPr>
          <a:xfrm>
            <a:off x="9156700" y="6223000"/>
            <a:ext cx="2336800" cy="330200"/>
          </a:xfrm>
          <a:prstGeom prst="rect">
            <a:avLst/>
          </a:prstGeom>
          <a:noFill/>
        </p:spPr>
        <p:txBody>
          <a:bodyPr vertOverflow="overflow" vert="horz" wrap="square" rtlCol="0" anchor="t">
            <a:noAutofit/>
          </a:bodyPr>
          <a:lstStyle/>
          <a:p>
            <a:pPr algn="l"/>
            <a:r>
              <a:rPr lang="es-ES_tradnl" b="1">
                <a:solidFill>
                  <a:srgbClr val="2B484C"/>
                </a:solidFill>
                <a:latin typeface="Poppins Bold"/>
                <a:cs typeface="Poppins Bold"/>
              </a:rPr>
              <a:t>Chocó</a:t>
            </a:r>
          </a:p>
        </p:txBody>
      </p:sp>
      <p:sp>
        <p:nvSpPr>
          <p:cNvPr id="35" name="Rectángulo redondeado 34">
            <a:extLst>
              <a:ext uri="{FF2B5EF4-FFF2-40B4-BE49-F238E27FC236}">
                <a16:creationId xmlns:a16="http://schemas.microsoft.com/office/drawing/2014/main" id="{F8FC7140-2ED7-4443-9533-7828AF89165D}"/>
              </a:ext>
            </a:extLst>
          </p:cNvPr>
          <p:cNvSpPr/>
          <p:nvPr/>
        </p:nvSpPr>
        <p:spPr>
          <a:xfrm>
            <a:off x="11696700" y="6045200"/>
            <a:ext cx="2336800" cy="6350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6" name="CuadroTexto 35">
            <a:extLst>
              <a:ext uri="{FF2B5EF4-FFF2-40B4-BE49-F238E27FC236}">
                <a16:creationId xmlns:a16="http://schemas.microsoft.com/office/drawing/2014/main" id="{1BFE12F2-9BF2-144C-87EC-87581C41F09D}"/>
              </a:ext>
            </a:extLst>
          </p:cNvPr>
          <p:cNvSpPr txBox="1"/>
          <p:nvPr/>
        </p:nvSpPr>
        <p:spPr>
          <a:xfrm>
            <a:off x="11696700" y="6223000"/>
            <a:ext cx="2336800" cy="330200"/>
          </a:xfrm>
          <a:prstGeom prst="rect">
            <a:avLst/>
          </a:prstGeom>
          <a:noFill/>
        </p:spPr>
        <p:txBody>
          <a:bodyPr vertOverflow="overflow" vert="horz" wrap="square" rtlCol="0" anchor="t">
            <a:noAutofit/>
          </a:bodyPr>
          <a:lstStyle/>
          <a:p>
            <a:pPr algn="l"/>
            <a:r>
              <a:rPr lang="es-ES_tradnl" b="1">
                <a:solidFill>
                  <a:srgbClr val="2B484C"/>
                </a:solidFill>
                <a:latin typeface="Poppins Bold"/>
                <a:cs typeface="Poppins Bold"/>
              </a:rPr>
              <a:t>Antioquia</a:t>
            </a:r>
          </a:p>
        </p:txBody>
      </p:sp>
      <p:sp>
        <p:nvSpPr>
          <p:cNvPr id="37" name="Rectángulo redondeado 36">
            <a:extLst>
              <a:ext uri="{FF2B5EF4-FFF2-40B4-BE49-F238E27FC236}">
                <a16:creationId xmlns:a16="http://schemas.microsoft.com/office/drawing/2014/main" id="{4785CBD1-E292-424A-B816-1BD13BD7695B}"/>
              </a:ext>
            </a:extLst>
          </p:cNvPr>
          <p:cNvSpPr/>
          <p:nvPr/>
        </p:nvSpPr>
        <p:spPr>
          <a:xfrm>
            <a:off x="14236700" y="6045200"/>
            <a:ext cx="2336800" cy="6350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8" name="CuadroTexto 37">
            <a:extLst>
              <a:ext uri="{FF2B5EF4-FFF2-40B4-BE49-F238E27FC236}">
                <a16:creationId xmlns:a16="http://schemas.microsoft.com/office/drawing/2014/main" id="{9FEDAC8F-1DEB-8641-948C-59953E9FE953}"/>
              </a:ext>
            </a:extLst>
          </p:cNvPr>
          <p:cNvSpPr txBox="1"/>
          <p:nvPr/>
        </p:nvSpPr>
        <p:spPr>
          <a:xfrm>
            <a:off x="14236700" y="6223000"/>
            <a:ext cx="2336800" cy="330200"/>
          </a:xfrm>
          <a:prstGeom prst="rect">
            <a:avLst/>
          </a:prstGeom>
          <a:noFill/>
        </p:spPr>
        <p:txBody>
          <a:bodyPr vertOverflow="overflow" vert="horz" wrap="square" rtlCol="0" anchor="t">
            <a:noAutofit/>
          </a:bodyPr>
          <a:lstStyle/>
          <a:p>
            <a:pPr algn="l"/>
            <a:r>
              <a:rPr lang="es-ES_tradnl" b="1">
                <a:solidFill>
                  <a:srgbClr val="2B484C"/>
                </a:solidFill>
                <a:latin typeface="Poppins Bold"/>
                <a:cs typeface="Poppins Bold"/>
              </a:rPr>
              <a:t>Bolívar</a:t>
            </a:r>
          </a:p>
        </p:txBody>
      </p:sp>
      <p:sp>
        <p:nvSpPr>
          <p:cNvPr id="39" name="Rectángulo redondeado 38">
            <a:extLst>
              <a:ext uri="{FF2B5EF4-FFF2-40B4-BE49-F238E27FC236}">
                <a16:creationId xmlns:a16="http://schemas.microsoft.com/office/drawing/2014/main" id="{EA7EA3A5-9A35-8C46-9744-6BF53A5397A7}"/>
              </a:ext>
            </a:extLst>
          </p:cNvPr>
          <p:cNvSpPr/>
          <p:nvPr/>
        </p:nvSpPr>
        <p:spPr>
          <a:xfrm>
            <a:off x="9156700" y="6883400"/>
            <a:ext cx="2336800" cy="6350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40" name="CuadroTexto 39">
            <a:extLst>
              <a:ext uri="{FF2B5EF4-FFF2-40B4-BE49-F238E27FC236}">
                <a16:creationId xmlns:a16="http://schemas.microsoft.com/office/drawing/2014/main" id="{BABD5C0C-3481-C040-954B-DB6BD8DDDC66}"/>
              </a:ext>
            </a:extLst>
          </p:cNvPr>
          <p:cNvSpPr txBox="1"/>
          <p:nvPr/>
        </p:nvSpPr>
        <p:spPr>
          <a:xfrm>
            <a:off x="9156700" y="7061200"/>
            <a:ext cx="2336800" cy="330200"/>
          </a:xfrm>
          <a:prstGeom prst="rect">
            <a:avLst/>
          </a:prstGeom>
          <a:noFill/>
        </p:spPr>
        <p:txBody>
          <a:bodyPr vertOverflow="overflow" vert="horz" wrap="square" rtlCol="0" anchor="t">
            <a:noAutofit/>
          </a:bodyPr>
          <a:lstStyle/>
          <a:p>
            <a:pPr algn="l"/>
            <a:r>
              <a:rPr lang="es-ES_tradnl" b="1">
                <a:solidFill>
                  <a:srgbClr val="2B484C"/>
                </a:solidFill>
                <a:latin typeface="Poppins Bold"/>
                <a:cs typeface="Poppins Bold"/>
              </a:rPr>
              <a:t>Córdoba</a:t>
            </a:r>
          </a:p>
        </p:txBody>
      </p:sp>
      <p:sp>
        <p:nvSpPr>
          <p:cNvPr id="41" name="Rectángulo redondeado 40">
            <a:extLst>
              <a:ext uri="{FF2B5EF4-FFF2-40B4-BE49-F238E27FC236}">
                <a16:creationId xmlns:a16="http://schemas.microsoft.com/office/drawing/2014/main" id="{D1CB259F-D56F-C94D-921F-93D1F184CEE7}"/>
              </a:ext>
            </a:extLst>
          </p:cNvPr>
          <p:cNvSpPr/>
          <p:nvPr/>
        </p:nvSpPr>
        <p:spPr>
          <a:xfrm>
            <a:off x="11696700" y="6883400"/>
            <a:ext cx="2336800" cy="6350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42" name="CuadroTexto 41">
            <a:extLst>
              <a:ext uri="{FF2B5EF4-FFF2-40B4-BE49-F238E27FC236}">
                <a16:creationId xmlns:a16="http://schemas.microsoft.com/office/drawing/2014/main" id="{7C523DE0-4302-CE4B-BC3C-6463382583E8}"/>
              </a:ext>
            </a:extLst>
          </p:cNvPr>
          <p:cNvSpPr txBox="1"/>
          <p:nvPr/>
        </p:nvSpPr>
        <p:spPr>
          <a:xfrm>
            <a:off x="11696700" y="7061200"/>
            <a:ext cx="2336800" cy="330200"/>
          </a:xfrm>
          <a:prstGeom prst="rect">
            <a:avLst/>
          </a:prstGeom>
          <a:noFill/>
        </p:spPr>
        <p:txBody>
          <a:bodyPr vertOverflow="overflow" vert="horz" wrap="square" rtlCol="0" anchor="t">
            <a:noAutofit/>
          </a:bodyPr>
          <a:lstStyle/>
          <a:p>
            <a:pPr algn="l"/>
            <a:r>
              <a:rPr lang="es-ES_tradnl" b="1">
                <a:solidFill>
                  <a:srgbClr val="2B484C"/>
                </a:solidFill>
                <a:latin typeface="Poppins Bold"/>
                <a:cs typeface="Poppins Bold"/>
              </a:rPr>
              <a:t>Nariño</a:t>
            </a:r>
          </a:p>
        </p:txBody>
      </p:sp>
      <p:sp>
        <p:nvSpPr>
          <p:cNvPr id="43" name="CuadroTexto 42">
            <a:extLst>
              <a:ext uri="{FF2B5EF4-FFF2-40B4-BE49-F238E27FC236}">
                <a16:creationId xmlns:a16="http://schemas.microsoft.com/office/drawing/2014/main" id="{FD3A9C85-422D-9641-9666-3036D557414D}"/>
              </a:ext>
            </a:extLst>
          </p:cNvPr>
          <p:cNvSpPr txBox="1"/>
          <p:nvPr/>
        </p:nvSpPr>
        <p:spPr>
          <a:xfrm>
            <a:off x="9156700" y="7823200"/>
            <a:ext cx="7620000" cy="1219200"/>
          </a:xfrm>
          <a:prstGeom prst="rect">
            <a:avLst/>
          </a:prstGeom>
          <a:noFill/>
        </p:spPr>
        <p:txBody>
          <a:bodyPr vertOverflow="overflow" vert="horz" wrap="square" rtlCol="0" anchor="t">
            <a:noAutofit/>
          </a:bodyPr>
          <a:lstStyle/>
          <a:p>
            <a:pPr algn="l"/>
            <a:r>
              <a:rPr lang="es-ES_tradnl" sz="1700">
                <a:solidFill>
                  <a:srgbClr val="231F20"/>
                </a:solidFill>
                <a:latin typeface="Poppins"/>
                <a:cs typeface="Poppins"/>
              </a:rPr>
              <a:t>Regiones con alto índice de pobreza multidimensional, donde la minería ilegal está vinculada a la presencia de grupos armados y economías ilícitas.</a:t>
            </a:r>
          </a:p>
        </p:txBody>
      </p:sp>
      <p:sp>
        <p:nvSpPr>
          <p:cNvPr id="44" name="Rectángulo redondeado 43">
            <a:extLst>
              <a:ext uri="{FF2B5EF4-FFF2-40B4-BE49-F238E27FC236}">
                <a16:creationId xmlns:a16="http://schemas.microsoft.com/office/drawing/2014/main" id="{66ECEC1D-2361-5140-B34E-55EE33C2C75E}"/>
              </a:ext>
            </a:extLst>
          </p:cNvPr>
          <p:cNvSpPr/>
          <p:nvPr/>
        </p:nvSpPr>
        <p:spPr>
          <a:xfrm>
            <a:off x="1028700" y="7569200"/>
            <a:ext cx="7620000" cy="12700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45" name="Rectángulo 44">
            <a:extLst>
              <a:ext uri="{FF2B5EF4-FFF2-40B4-BE49-F238E27FC236}">
                <a16:creationId xmlns:a16="http://schemas.microsoft.com/office/drawing/2014/main" id="{526A6E75-BCFD-7C49-9F72-3A55302F95CD}"/>
              </a:ext>
            </a:extLst>
          </p:cNvPr>
          <p:cNvSpPr/>
          <p:nvPr/>
        </p:nvSpPr>
        <p:spPr>
          <a:xfrm>
            <a:off x="1028700" y="7569200"/>
            <a:ext cx="88900" cy="1270000"/>
          </a:xfrm>
          <a:prstGeom prst="rect">
            <a:avLst/>
          </a:prstGeom>
          <a:solidFill>
            <a:srgbClr val="3E8C8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46" name="CuadroTexto 45">
            <a:extLst>
              <a:ext uri="{FF2B5EF4-FFF2-40B4-BE49-F238E27FC236}">
                <a16:creationId xmlns:a16="http://schemas.microsoft.com/office/drawing/2014/main" id="{7F3A0F58-61FA-004D-8863-64AB3B878FBE}"/>
              </a:ext>
            </a:extLst>
          </p:cNvPr>
          <p:cNvSpPr txBox="1"/>
          <p:nvPr/>
        </p:nvSpPr>
        <p:spPr>
          <a:xfrm>
            <a:off x="1346200" y="7797800"/>
            <a:ext cx="7010400" cy="939800"/>
          </a:xfrm>
          <a:prstGeom prst="rect">
            <a:avLst/>
          </a:prstGeom>
          <a:noFill/>
        </p:spPr>
        <p:txBody>
          <a:bodyPr vertOverflow="overflow" vert="horz" wrap="square" rtlCol="0" anchor="t">
            <a:noAutofit/>
          </a:bodyPr>
          <a:lstStyle/>
          <a:p>
            <a:pPr algn="l"/>
            <a:r>
              <a:rPr lang="es-ES_tradnl" sz="1700">
                <a:solidFill>
                  <a:srgbClr val="231F20"/>
                </a:solidFill>
                <a:latin typeface="Poppins"/>
                <a:cs typeface="Poppins"/>
              </a:rPr>
              <a:t>La MAPE tiene raíces culturales profundas, pero su asociación con la minería ilegal ha generado estigmatización y criminalización.</a:t>
            </a:r>
          </a:p>
        </p:txBody>
      </p:sp>
      <p:sp>
        <p:nvSpPr>
          <p:cNvPr id="47" name="CuadroTexto 46">
            <a:extLst>
              <a:ext uri="{FF2B5EF4-FFF2-40B4-BE49-F238E27FC236}">
                <a16:creationId xmlns:a16="http://schemas.microsoft.com/office/drawing/2014/main" id="{695ABD0D-A2C3-5340-84D2-4731C3BE6B12}"/>
              </a:ext>
            </a:extLst>
          </p:cNvPr>
          <p:cNvSpPr txBox="1"/>
          <p:nvPr/>
        </p:nvSpPr>
        <p:spPr>
          <a:xfrm>
            <a:off x="1028700" y="9652000"/>
            <a:ext cx="15748000" cy="355600"/>
          </a:xfrm>
          <a:prstGeom prst="rect">
            <a:avLst/>
          </a:prstGeom>
          <a:noFill/>
        </p:spPr>
        <p:txBody>
          <a:bodyPr vertOverflow="overflow" vert="horz" wrap="square" rtlCol="0" anchor="t">
            <a:noAutofit/>
          </a:bodyPr>
          <a:lstStyle/>
          <a:p>
            <a:pPr algn="l"/>
            <a:r>
              <a:rPr lang="es-ES_tradnl" sz="1700">
                <a:solidFill>
                  <a:srgbClr val="4A5A66"/>
                </a:solidFill>
                <a:latin typeface="Poppins"/>
                <a:cs typeface="Poppins"/>
              </a:rPr>
              <a:t>Fuente: pp. 24 y 50. Informe UNODC (2023) sobre minería EVOA en Colombia.</a:t>
            </a:r>
          </a:p>
        </p:txBody>
      </p:sp>
    </p:spTree>
    <p:extLst>
      <p:ext uri="{BB962C8B-B14F-4D97-AF65-F5344CB8AC3E}">
        <p14:creationId xmlns:p14="http://schemas.microsoft.com/office/powerpoint/2010/main" val="2628543755"/>
      </p:ext>
    </p:extLst>
  </p:cSld>
  <p:clrMapOvr>
    <a:masterClrMapping/>
  </p:clrMapOvr>
  <p:transition>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s-ES_tradnl"/>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91" t="-19372" r="-391"/>
            </a:stretch>
          </a:blipFill>
        </p:spPr>
        <p:txBody>
          <a:bodyPr/>
          <a:lstStyle/>
          <a:p>
            <a:endParaRPr lang="es-ES_tradnl"/>
          </a:p>
        </p:txBody>
      </p:sp>
      <p:grpSp>
        <p:nvGrpSpPr>
          <p:cNvPr id="4" name="Group 4"/>
          <p:cNvGrpSpPr/>
          <p:nvPr/>
        </p:nvGrpSpPr>
        <p:grpSpPr>
          <a:xfrm>
            <a:off x="-311811" y="0"/>
            <a:ext cx="18911622" cy="10287000"/>
            <a:chOff x="0" y="0"/>
            <a:chExt cx="4980839" cy="2709333"/>
          </a:xfrm>
        </p:grpSpPr>
        <p:sp>
          <p:nvSpPr>
            <p:cNvPr id="5" name="Freeform 5"/>
            <p:cNvSpPr/>
            <p:nvPr/>
          </p:nvSpPr>
          <p:spPr>
            <a:xfrm>
              <a:off x="0" y="0"/>
              <a:ext cx="4980839" cy="2709333"/>
            </a:xfrm>
            <a:custGeom>
              <a:avLst/>
              <a:gdLst/>
              <a:ahLst/>
              <a:cxnLst/>
              <a:rect l="l" t="t" r="r" b="b"/>
              <a:pathLst>
                <a:path w="4980839" h="2709333">
                  <a:moveTo>
                    <a:pt x="0" y="0"/>
                  </a:moveTo>
                  <a:lnTo>
                    <a:pt x="4980839" y="0"/>
                  </a:lnTo>
                  <a:lnTo>
                    <a:pt x="4980839" y="2709333"/>
                  </a:lnTo>
                  <a:lnTo>
                    <a:pt x="0" y="2709333"/>
                  </a:lnTo>
                  <a:close/>
                </a:path>
              </a:pathLst>
            </a:custGeom>
            <a:solidFill>
              <a:srgbClr val="2B484C">
                <a:alpha val="93725"/>
              </a:srgbClr>
            </a:solidFill>
          </p:spPr>
          <p:txBody>
            <a:bodyPr/>
            <a:lstStyle/>
            <a:p>
              <a:endParaRPr lang="es-ES_tradnl"/>
            </a:p>
          </p:txBody>
        </p:sp>
        <p:sp>
          <p:nvSpPr>
            <p:cNvPr id="6" name="TextBox 6"/>
            <p:cNvSpPr txBox="1"/>
            <p:nvPr/>
          </p:nvSpPr>
          <p:spPr>
            <a:xfrm>
              <a:off x="0" y="-38100"/>
              <a:ext cx="4980839" cy="2747433"/>
            </a:xfrm>
            <a:prstGeom prst="rect">
              <a:avLst/>
            </a:prstGeom>
          </p:spPr>
          <p:txBody>
            <a:bodyPr lIns="50800" tIns="50800" rIns="50800" bIns="50800" rtlCol="0" anchor="ctr"/>
            <a:lstStyle/>
            <a:p>
              <a:pPr algn="ctr">
                <a:lnSpc>
                  <a:spcPts val="2859"/>
                </a:lnSpc>
              </a:pPr>
              <a:endParaRPr/>
            </a:p>
            <a:p>
              <a:pPr algn="ctr">
                <a:lnSpc>
                  <a:spcPts val="2859"/>
                </a:lnSpc>
              </a:pPr>
              <a:endParaRPr/>
            </a:p>
          </p:txBody>
        </p:sp>
      </p:grpSp>
      <p:grpSp>
        <p:nvGrpSpPr>
          <p:cNvPr id="7" name="Group 7"/>
          <p:cNvGrpSpPr/>
          <p:nvPr/>
        </p:nvGrpSpPr>
        <p:grpSpPr>
          <a:xfrm>
            <a:off x="16275498" y="-120212"/>
            <a:ext cx="2012502" cy="2050694"/>
            <a:chOff x="0" y="0"/>
            <a:chExt cx="2683335" cy="2734259"/>
          </a:xfrm>
        </p:grpSpPr>
        <p:sp>
          <p:nvSpPr>
            <p:cNvPr id="8" name="TextBox 8"/>
            <p:cNvSpPr txBox="1"/>
            <p:nvPr/>
          </p:nvSpPr>
          <p:spPr>
            <a:xfrm>
              <a:off x="40987" y="2383129"/>
              <a:ext cx="2475020" cy="351130"/>
            </a:xfrm>
            <a:prstGeom prst="rect">
              <a:avLst/>
            </a:prstGeom>
          </p:spPr>
          <p:txBody>
            <a:bodyPr lIns="0" tIns="0" rIns="0" bIns="0" rtlCol="0" anchor="t">
              <a:spAutoFit/>
            </a:bodyPr>
            <a:lstStyle/>
            <a:p>
              <a:pPr algn="ctr">
                <a:lnSpc>
                  <a:spcPts val="1040"/>
                </a:lnSpc>
                <a:spcBef>
                  <a:spcPct val="0"/>
                </a:spcBef>
              </a:pPr>
              <a:r>
                <a:rPr lang="en-US" sz="743" spc="268">
                  <a:solidFill>
                    <a:srgbClr val="FFFFFF"/>
                  </a:solidFill>
                  <a:latin typeface="Poppins"/>
                  <a:ea typeface="Poppins"/>
                  <a:cs typeface="Poppins"/>
                  <a:sym typeface="Poppins"/>
                </a:rPr>
                <a:t>INSTITUTO DE DIÁLOGO ENTRE OPUESTOS</a:t>
              </a:r>
            </a:p>
          </p:txBody>
        </p:sp>
        <p:sp>
          <p:nvSpPr>
            <p:cNvPr id="9" name="Freeform 9" descr="Vector image"/>
            <p:cNvSpPr/>
            <p:nvPr/>
          </p:nvSpPr>
          <p:spPr>
            <a:xfrm>
              <a:off x="614677" y="0"/>
              <a:ext cx="1123334" cy="2545825"/>
            </a:xfrm>
            <a:custGeom>
              <a:avLst/>
              <a:gdLst/>
              <a:ahLst/>
              <a:cxnLst/>
              <a:rect l="l" t="t" r="r" b="b"/>
              <a:pathLst>
                <a:path w="1123334" h="2545825">
                  <a:moveTo>
                    <a:pt x="0" y="0"/>
                  </a:moveTo>
                  <a:lnTo>
                    <a:pt x="1123334" y="0"/>
                  </a:lnTo>
                  <a:lnTo>
                    <a:pt x="1123334" y="2545825"/>
                  </a:lnTo>
                  <a:lnTo>
                    <a:pt x="0" y="2545825"/>
                  </a:lnTo>
                  <a:lnTo>
                    <a:pt x="0" y="0"/>
                  </a:lnTo>
                  <a:close/>
                </a:path>
              </a:pathLst>
            </a:custGeom>
            <a:blipFill>
              <a:blip r:embed="rId4"/>
              <a:stretch>
                <a:fillRect l="-335373"/>
              </a:stretch>
            </a:blipFill>
          </p:spPr>
          <p:txBody>
            <a:bodyPr/>
            <a:lstStyle/>
            <a:p>
              <a:endParaRPr lang="es-ES_tradnl"/>
            </a:p>
          </p:txBody>
        </p:sp>
        <p:sp>
          <p:nvSpPr>
            <p:cNvPr id="10" name="TextBox 10"/>
            <p:cNvSpPr txBox="1"/>
            <p:nvPr/>
          </p:nvSpPr>
          <p:spPr>
            <a:xfrm>
              <a:off x="0" y="1692196"/>
              <a:ext cx="2428446" cy="724661"/>
            </a:xfrm>
            <a:prstGeom prst="rect">
              <a:avLst/>
            </a:prstGeom>
          </p:spPr>
          <p:txBody>
            <a:bodyPr lIns="0" tIns="0" rIns="0" bIns="0" rtlCol="0" anchor="t">
              <a:spAutoFit/>
            </a:bodyPr>
            <a:lstStyle/>
            <a:p>
              <a:pPr algn="ctr">
                <a:lnSpc>
                  <a:spcPts val="4417"/>
                </a:lnSpc>
                <a:spcBef>
                  <a:spcPct val="0"/>
                </a:spcBef>
              </a:pPr>
              <a:r>
                <a:rPr lang="en-US" sz="3155" spc="836">
                  <a:solidFill>
                    <a:srgbClr val="FFFFFF"/>
                  </a:solidFill>
                  <a:latin typeface="Poppins"/>
                  <a:ea typeface="Poppins"/>
                  <a:cs typeface="Poppins"/>
                  <a:sym typeface="Poppins"/>
                </a:rPr>
                <a:t>EC  S</a:t>
              </a:r>
            </a:p>
          </p:txBody>
        </p:sp>
        <p:sp>
          <p:nvSpPr>
            <p:cNvPr id="11" name="TextBox 11"/>
            <p:cNvSpPr txBox="1"/>
            <p:nvPr/>
          </p:nvSpPr>
          <p:spPr>
            <a:xfrm>
              <a:off x="1204754" y="1688836"/>
              <a:ext cx="522364"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2" name="TextBox 12"/>
            <p:cNvSpPr txBox="1"/>
            <p:nvPr/>
          </p:nvSpPr>
          <p:spPr>
            <a:xfrm>
              <a:off x="1157886" y="1688837"/>
              <a:ext cx="578451"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3" name="TextBox 13"/>
            <p:cNvSpPr txBox="1"/>
            <p:nvPr/>
          </p:nvSpPr>
          <p:spPr>
            <a:xfrm>
              <a:off x="248536" y="1688836"/>
              <a:ext cx="2434799" cy="727983"/>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grpSp>
      <p:sp>
        <p:nvSpPr>
          <p:cNvPr id="14" name="CuadroTexto 13">
            <a:extLst>
              <a:ext uri="{FF2B5EF4-FFF2-40B4-BE49-F238E27FC236}">
                <a16:creationId xmlns:a16="http://schemas.microsoft.com/office/drawing/2014/main" id="{31487747-B454-EF48-BF40-C2FE22032F36}"/>
              </a:ext>
            </a:extLst>
          </p:cNvPr>
          <p:cNvSpPr txBox="1"/>
          <p:nvPr/>
        </p:nvSpPr>
        <p:spPr>
          <a:xfrm>
            <a:off x="1028700" y="3175000"/>
            <a:ext cx="3810000" cy="1905000"/>
          </a:xfrm>
          <a:prstGeom prst="rect">
            <a:avLst/>
          </a:prstGeom>
          <a:noFill/>
        </p:spPr>
        <p:txBody>
          <a:bodyPr vertOverflow="overflow" vert="horz" wrap="square" rtlCol="0" anchor="t">
            <a:noAutofit/>
          </a:bodyPr>
          <a:lstStyle/>
          <a:p>
            <a:pPr algn="l"/>
            <a:r>
              <a:rPr lang="es-ES_tradnl" sz="12000" b="1">
                <a:solidFill>
                  <a:srgbClr val="EF5828"/>
                </a:solidFill>
                <a:latin typeface="Poppins Bold"/>
                <a:cs typeface="Poppins Bold"/>
              </a:rPr>
              <a:t>04</a:t>
            </a:r>
          </a:p>
        </p:txBody>
      </p:sp>
      <p:sp>
        <p:nvSpPr>
          <p:cNvPr id="15" name="Rectángulo 14">
            <a:extLst>
              <a:ext uri="{FF2B5EF4-FFF2-40B4-BE49-F238E27FC236}">
                <a16:creationId xmlns:a16="http://schemas.microsoft.com/office/drawing/2014/main" id="{151EDF80-E5A9-BE48-B8CF-5BD4A3AB764B}"/>
              </a:ext>
            </a:extLst>
          </p:cNvPr>
          <p:cNvSpPr/>
          <p:nvPr/>
        </p:nvSpPr>
        <p:spPr>
          <a:xfrm>
            <a:off x="1066800" y="5232400"/>
            <a:ext cx="2032000" cy="762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6" name="CuadroTexto 15">
            <a:extLst>
              <a:ext uri="{FF2B5EF4-FFF2-40B4-BE49-F238E27FC236}">
                <a16:creationId xmlns:a16="http://schemas.microsoft.com/office/drawing/2014/main" id="{A5532239-9829-5245-850B-F4AF005EC20A}"/>
              </a:ext>
            </a:extLst>
          </p:cNvPr>
          <p:cNvSpPr txBox="1"/>
          <p:nvPr/>
        </p:nvSpPr>
        <p:spPr>
          <a:xfrm>
            <a:off x="1028700" y="5638800"/>
            <a:ext cx="13970000" cy="1397000"/>
          </a:xfrm>
          <a:prstGeom prst="rect">
            <a:avLst/>
          </a:prstGeom>
          <a:noFill/>
        </p:spPr>
        <p:txBody>
          <a:bodyPr vertOverflow="overflow" vert="horz" wrap="square" rtlCol="0" anchor="t">
            <a:noAutofit/>
          </a:bodyPr>
          <a:lstStyle/>
          <a:p>
            <a:pPr algn="l"/>
            <a:r>
              <a:rPr lang="es-ES_tradnl" sz="6000" b="1">
                <a:solidFill>
                  <a:srgbClr val="FFFFFF"/>
                </a:solidFill>
                <a:latin typeface="Poppins Bold"/>
                <a:cs typeface="Poppins Bold"/>
              </a:rPr>
              <a:t>DDHH y competitividad territorial</a:t>
            </a:r>
          </a:p>
        </p:txBody>
      </p:sp>
      <p:sp>
        <p:nvSpPr>
          <p:cNvPr id="17" name="CuadroTexto 16">
            <a:extLst>
              <a:ext uri="{FF2B5EF4-FFF2-40B4-BE49-F238E27FC236}">
                <a16:creationId xmlns:a16="http://schemas.microsoft.com/office/drawing/2014/main" id="{3097B741-AC5E-1E4D-973E-1B9CE32456D6}"/>
              </a:ext>
            </a:extLst>
          </p:cNvPr>
          <p:cNvSpPr txBox="1"/>
          <p:nvPr/>
        </p:nvSpPr>
        <p:spPr>
          <a:xfrm>
            <a:off x="1028700" y="7188200"/>
            <a:ext cx="12700000" cy="762000"/>
          </a:xfrm>
          <a:prstGeom prst="rect">
            <a:avLst/>
          </a:prstGeom>
          <a:noFill/>
        </p:spPr>
        <p:txBody>
          <a:bodyPr vertOverflow="overflow" vert="horz" wrap="square" rtlCol="0" anchor="t">
            <a:noAutofit/>
          </a:bodyPr>
          <a:lstStyle/>
          <a:p>
            <a:pPr algn="l"/>
            <a:r>
              <a:rPr lang="es-ES_tradnl" sz="2200">
                <a:solidFill>
                  <a:srgbClr val="9DC4C8"/>
                </a:solidFill>
                <a:latin typeface="Poppins"/>
                <a:cs typeface="Poppins"/>
              </a:rPr>
              <a:t>Las cinco dimensiones que condicionan el desempeño de un territorio</a:t>
            </a:r>
          </a:p>
        </p:txBody>
      </p:sp>
    </p:spTree>
    <p:extLst>
      <p:ext uri="{BB962C8B-B14F-4D97-AF65-F5344CB8AC3E}">
        <p14:creationId xmlns:p14="http://schemas.microsoft.com/office/powerpoint/2010/main" val="1022721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2"/>
            <a:stretch>
              <a:fillRect l="-26916" t="-1849549" r="-30508" b="-1515802"/>
            </a:stretch>
          </a:blipFill>
        </p:spPr>
        <p:txBody>
          <a:bodyPr/>
          <a:lstStyle/>
          <a:p>
            <a:endParaRPr lang="es-ES_tradnl"/>
          </a:p>
        </p:txBody>
      </p:sp>
      <p:sp>
        <p:nvSpPr>
          <p:cNvPr id="6" name="Freeform 6"/>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2"/>
            <a:stretch>
              <a:fillRect l="-26916" t="-1849549" r="-30508" b="-1515802"/>
            </a:stretch>
          </a:blipFill>
        </p:spPr>
        <p:txBody>
          <a:bodyPr/>
          <a:lstStyle/>
          <a:p>
            <a:endParaRPr lang="es-ES_tradnl"/>
          </a:p>
        </p:txBody>
      </p:sp>
      <p:grpSp>
        <p:nvGrpSpPr>
          <p:cNvPr id="7" name="Group 7"/>
          <p:cNvGrpSpPr/>
          <p:nvPr/>
        </p:nvGrpSpPr>
        <p:grpSpPr>
          <a:xfrm>
            <a:off x="16281400" y="-114300"/>
            <a:ext cx="2006600" cy="1943100"/>
            <a:chOff x="0" y="0"/>
            <a:chExt cx="3240118" cy="3131687"/>
          </a:xfrm>
        </p:grpSpPr>
        <p:sp>
          <p:nvSpPr>
            <p:cNvPr id="8" name="TextBox 8"/>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9" name="Freeform 9"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3"/>
              <a:stretch>
                <a:fillRect l="-335373"/>
              </a:stretch>
            </a:blipFill>
          </p:spPr>
          <p:txBody>
            <a:bodyPr/>
            <a:lstStyle/>
            <a:p>
              <a:endParaRPr lang="es-ES_tradnl"/>
            </a:p>
          </p:txBody>
        </p:sp>
        <p:sp>
          <p:nvSpPr>
            <p:cNvPr id="10" name="TextBox 10"/>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1" name="TextBox 11"/>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2" name="TextBox 12"/>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3" name="TextBox 13"/>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501" name="S501"/>
          <p:cNvSpPr/>
          <p:nvPr/>
        </p:nvSpPr>
        <p:spPr>
          <a:xfrm>
            <a:off x="1257300" y="1168400"/>
            <a:ext cx="14605000" cy="736600"/>
          </a:xfrm>
          <a:prstGeom prst="rect">
            <a:avLst/>
          </a:prstGeom>
          <a:noFill/>
          <a:ln>
            <a:noFill/>
          </a:ln>
        </p:spPr>
        <p:txBody>
          <a:bodyPr wrap="square" lIns="0" tIns="0" rIns="0" bIns="0" anchor="t" anchorCtr="0">
            <a:noAutofit/>
          </a:bodyPr>
          <a:lstStyle/>
          <a:p>
            <a:pPr algn="just">
              <a:buNone/>
            </a:pPr>
            <a:r>
              <a:rPr lang="es-CO" sz="3600" b="1" dirty="0">
                <a:solidFill>
                  <a:srgbClr val="1A401F"/>
                </a:solidFill>
                <a:latin typeface="Poppins Bold"/>
                <a:cs typeface="Poppins Bold"/>
              </a:rPr>
              <a:t>Qué hace competitivo a un territorio minero</a:t>
            </a:r>
          </a:p>
        </p:txBody>
      </p:sp>
      <p:sp>
        <p:nvSpPr>
          <p:cNvPr id="502" name="S502"/>
          <p:cNvSpPr/>
          <p:nvPr/>
        </p:nvSpPr>
        <p:spPr>
          <a:xfrm>
            <a:off x="1028700" y="2489200"/>
            <a:ext cx="7620000" cy="50800"/>
          </a:xfrm>
          <a:prstGeom prst="rect">
            <a:avLst/>
          </a:prstGeom>
          <a:solidFill>
            <a:srgbClr val="2B484C"/>
          </a:solidFill>
          <a:ln>
            <a:noFill/>
          </a:ln>
        </p:spPr>
        <p:txBody>
          <a:bodyPr wrap="square" lIns="0" tIns="0" rIns="0" bIns="0" anchor="t"/>
          <a:lstStyle/>
          <a:p>
            <a:endParaRPr lang="es-CO"/>
          </a:p>
        </p:txBody>
      </p:sp>
      <p:sp>
        <p:nvSpPr>
          <p:cNvPr id="503" name="S503"/>
          <p:cNvSpPr/>
          <p:nvPr/>
        </p:nvSpPr>
        <p:spPr>
          <a:xfrm>
            <a:off x="1028700" y="2717800"/>
            <a:ext cx="7620000" cy="406400"/>
          </a:xfrm>
          <a:prstGeom prst="rect">
            <a:avLst/>
          </a:prstGeom>
          <a:noFill/>
          <a:ln>
            <a:noFill/>
          </a:ln>
        </p:spPr>
        <p:txBody>
          <a:bodyPr wrap="square" lIns="0" tIns="0" rIns="0" bIns="0" anchor="t"/>
          <a:lstStyle/>
          <a:p>
            <a:pPr algn="just">
              <a:buNone/>
            </a:pPr>
            <a:r>
              <a:rPr lang="es-CO" sz="2000" b="1" dirty="0">
                <a:solidFill>
                  <a:srgbClr val="2B484C"/>
                </a:solidFill>
                <a:latin typeface="Poppins Bold"/>
                <a:cs typeface="Poppins Bold"/>
              </a:rPr>
              <a:t>LAS TRES CONDICIONES GDIAM</a:t>
            </a:r>
          </a:p>
        </p:txBody>
      </p:sp>
      <p:sp>
        <p:nvSpPr>
          <p:cNvPr id="504" name="S504"/>
          <p:cNvSpPr/>
          <p:nvPr/>
        </p:nvSpPr>
        <p:spPr>
          <a:xfrm>
            <a:off x="1028700" y="3276600"/>
            <a:ext cx="7620000" cy="939800"/>
          </a:xfrm>
          <a:prstGeom prst="roundRect">
            <a:avLst/>
          </a:prstGeom>
          <a:solidFill>
            <a:srgbClr val="EBF3F9"/>
          </a:solidFill>
          <a:ln>
            <a:noFill/>
          </a:ln>
        </p:spPr>
        <p:txBody>
          <a:bodyPr wrap="square" lIns="0" tIns="0" rIns="0" bIns="0" anchor="t"/>
          <a:lstStyle/>
          <a:p>
            <a:endParaRPr lang="es-CO"/>
          </a:p>
        </p:txBody>
      </p:sp>
      <p:sp>
        <p:nvSpPr>
          <p:cNvPr id="505" name="S505"/>
          <p:cNvSpPr/>
          <p:nvPr/>
        </p:nvSpPr>
        <p:spPr>
          <a:xfrm>
            <a:off x="1282700" y="3429000"/>
            <a:ext cx="7112000" cy="330200"/>
          </a:xfrm>
          <a:prstGeom prst="rect">
            <a:avLst/>
          </a:prstGeom>
          <a:noFill/>
          <a:ln>
            <a:noFill/>
          </a:ln>
        </p:spPr>
        <p:txBody>
          <a:bodyPr wrap="square" lIns="0" tIns="0" rIns="0" bIns="0" anchor="t"/>
          <a:lstStyle/>
          <a:p>
            <a:pPr algn="just">
              <a:buNone/>
            </a:pPr>
            <a:r>
              <a:rPr lang="es-CO" sz="2000" b="1" dirty="0">
                <a:solidFill>
                  <a:srgbClr val="2B484C"/>
                </a:solidFill>
                <a:latin typeface="Poppins Bold"/>
                <a:cs typeface="Poppins Bold"/>
              </a:rPr>
              <a:t>Incluyente</a:t>
            </a:r>
          </a:p>
        </p:txBody>
      </p:sp>
      <p:sp>
        <p:nvSpPr>
          <p:cNvPr id="506" name="S506"/>
          <p:cNvSpPr/>
          <p:nvPr/>
        </p:nvSpPr>
        <p:spPr>
          <a:xfrm>
            <a:off x="1282700" y="3810000"/>
            <a:ext cx="7112000" cy="330200"/>
          </a:xfrm>
          <a:prstGeom prst="rect">
            <a:avLst/>
          </a:prstGeom>
          <a:noFill/>
          <a:ln>
            <a:noFill/>
          </a:ln>
        </p:spPr>
        <p:txBody>
          <a:bodyPr wrap="square" lIns="0" tIns="0" rIns="0" bIns="0" anchor="t"/>
          <a:lstStyle/>
          <a:p>
            <a:pPr algn="just">
              <a:buNone/>
            </a:pPr>
            <a:r>
              <a:rPr lang="es-CO" sz="1700" b="0" dirty="0">
                <a:solidFill>
                  <a:srgbClr val="231F20"/>
                </a:solidFill>
                <a:latin typeface="Poppins"/>
                <a:cs typeface="Poppins"/>
              </a:rPr>
              <a:t>genera valor compartido con comunidades y regiones</a:t>
            </a:r>
          </a:p>
        </p:txBody>
      </p:sp>
      <p:sp>
        <p:nvSpPr>
          <p:cNvPr id="507" name="S507"/>
          <p:cNvSpPr/>
          <p:nvPr/>
        </p:nvSpPr>
        <p:spPr>
          <a:xfrm>
            <a:off x="1028700" y="4368800"/>
            <a:ext cx="7620000" cy="939800"/>
          </a:xfrm>
          <a:prstGeom prst="roundRect">
            <a:avLst/>
          </a:prstGeom>
          <a:solidFill>
            <a:srgbClr val="EBF3F9"/>
          </a:solidFill>
          <a:ln>
            <a:noFill/>
          </a:ln>
        </p:spPr>
        <p:txBody>
          <a:bodyPr wrap="square" lIns="0" tIns="0" rIns="0" bIns="0" anchor="t"/>
          <a:lstStyle/>
          <a:p>
            <a:endParaRPr lang="es-CO"/>
          </a:p>
        </p:txBody>
      </p:sp>
      <p:sp>
        <p:nvSpPr>
          <p:cNvPr id="508" name="S508"/>
          <p:cNvSpPr/>
          <p:nvPr/>
        </p:nvSpPr>
        <p:spPr>
          <a:xfrm>
            <a:off x="1282700" y="4521200"/>
            <a:ext cx="7112000" cy="330200"/>
          </a:xfrm>
          <a:prstGeom prst="rect">
            <a:avLst/>
          </a:prstGeom>
          <a:noFill/>
          <a:ln>
            <a:noFill/>
          </a:ln>
        </p:spPr>
        <p:txBody>
          <a:bodyPr wrap="square" lIns="0" tIns="0" rIns="0" bIns="0" anchor="t"/>
          <a:lstStyle/>
          <a:p>
            <a:pPr algn="just">
              <a:buNone/>
            </a:pPr>
            <a:r>
              <a:rPr lang="es-CO" sz="2000" b="1" dirty="0">
                <a:solidFill>
                  <a:srgbClr val="2B484C"/>
                </a:solidFill>
                <a:latin typeface="Poppins Bold"/>
                <a:cs typeface="Poppins Bold"/>
              </a:rPr>
              <a:t>Aportante a la resiliencia</a:t>
            </a:r>
          </a:p>
        </p:txBody>
      </p:sp>
      <p:sp>
        <p:nvSpPr>
          <p:cNvPr id="509" name="S509"/>
          <p:cNvSpPr/>
          <p:nvPr/>
        </p:nvSpPr>
        <p:spPr>
          <a:xfrm>
            <a:off x="1282700" y="4902200"/>
            <a:ext cx="7112000" cy="330200"/>
          </a:xfrm>
          <a:prstGeom prst="rect">
            <a:avLst/>
          </a:prstGeom>
          <a:noFill/>
          <a:ln>
            <a:noFill/>
          </a:ln>
        </p:spPr>
        <p:txBody>
          <a:bodyPr wrap="square" lIns="0" tIns="0" rIns="0" bIns="0" anchor="t"/>
          <a:lstStyle/>
          <a:p>
            <a:pPr algn="just">
              <a:buNone/>
            </a:pPr>
            <a:r>
              <a:rPr lang="es-CO" sz="1700" b="0" dirty="0">
                <a:solidFill>
                  <a:srgbClr val="231F20"/>
                </a:solidFill>
                <a:latin typeface="Poppins"/>
                <a:cs typeface="Poppins"/>
              </a:rPr>
              <a:t>deja impacto neto positivo en el territorio</a:t>
            </a:r>
          </a:p>
        </p:txBody>
      </p:sp>
      <p:sp>
        <p:nvSpPr>
          <p:cNvPr id="510" name="S510"/>
          <p:cNvSpPr/>
          <p:nvPr/>
        </p:nvSpPr>
        <p:spPr>
          <a:xfrm>
            <a:off x="1028700" y="5461000"/>
            <a:ext cx="7620000" cy="939800"/>
          </a:xfrm>
          <a:prstGeom prst="roundRect">
            <a:avLst/>
          </a:prstGeom>
          <a:solidFill>
            <a:srgbClr val="EBF3F9"/>
          </a:solidFill>
          <a:ln>
            <a:noFill/>
          </a:ln>
        </p:spPr>
        <p:txBody>
          <a:bodyPr wrap="square" lIns="0" tIns="0" rIns="0" bIns="0" anchor="t"/>
          <a:lstStyle/>
          <a:p>
            <a:endParaRPr lang="es-CO"/>
          </a:p>
        </p:txBody>
      </p:sp>
      <p:sp>
        <p:nvSpPr>
          <p:cNvPr id="511" name="S511"/>
          <p:cNvSpPr/>
          <p:nvPr/>
        </p:nvSpPr>
        <p:spPr>
          <a:xfrm>
            <a:off x="1282700" y="5613400"/>
            <a:ext cx="7112000" cy="330200"/>
          </a:xfrm>
          <a:prstGeom prst="rect">
            <a:avLst/>
          </a:prstGeom>
          <a:noFill/>
          <a:ln>
            <a:noFill/>
          </a:ln>
        </p:spPr>
        <p:txBody>
          <a:bodyPr wrap="square" lIns="0" tIns="0" rIns="0" bIns="0" anchor="t"/>
          <a:lstStyle/>
          <a:p>
            <a:pPr algn="just">
              <a:buNone/>
            </a:pPr>
            <a:r>
              <a:rPr lang="es-CO" sz="2000" b="1" dirty="0">
                <a:solidFill>
                  <a:srgbClr val="2B484C"/>
                </a:solidFill>
                <a:latin typeface="Poppins Bold"/>
                <a:cs typeface="Poppins Bold"/>
              </a:rPr>
              <a:t>Competitiva</a:t>
            </a:r>
          </a:p>
        </p:txBody>
      </p:sp>
      <p:sp>
        <p:nvSpPr>
          <p:cNvPr id="512" name="S512"/>
          <p:cNvSpPr/>
          <p:nvPr/>
        </p:nvSpPr>
        <p:spPr>
          <a:xfrm>
            <a:off x="1282700" y="5994400"/>
            <a:ext cx="7112000" cy="330200"/>
          </a:xfrm>
          <a:prstGeom prst="rect">
            <a:avLst/>
          </a:prstGeom>
          <a:noFill/>
          <a:ln>
            <a:noFill/>
          </a:ln>
        </p:spPr>
        <p:txBody>
          <a:bodyPr wrap="square" lIns="0" tIns="0" rIns="0" bIns="0" anchor="t"/>
          <a:lstStyle/>
          <a:p>
            <a:pPr algn="just">
              <a:buNone/>
            </a:pPr>
            <a:r>
              <a:rPr lang="es-CO" sz="1700" b="0" dirty="0">
                <a:solidFill>
                  <a:srgbClr val="231F20"/>
                </a:solidFill>
                <a:latin typeface="Poppins"/>
                <a:cs typeface="Poppins"/>
              </a:rPr>
              <a:t>rentable, con altos estándares sociales y ambientales</a:t>
            </a:r>
          </a:p>
        </p:txBody>
      </p:sp>
      <p:sp>
        <p:nvSpPr>
          <p:cNvPr id="513" name="S513"/>
          <p:cNvSpPr/>
          <p:nvPr/>
        </p:nvSpPr>
        <p:spPr>
          <a:xfrm>
            <a:off x="9410700" y="2489200"/>
            <a:ext cx="7366000" cy="50800"/>
          </a:xfrm>
          <a:prstGeom prst="rect">
            <a:avLst/>
          </a:prstGeom>
          <a:solidFill>
            <a:srgbClr val="EF5828"/>
          </a:solidFill>
          <a:ln>
            <a:noFill/>
          </a:ln>
        </p:spPr>
        <p:txBody>
          <a:bodyPr wrap="square" lIns="0" tIns="0" rIns="0" bIns="0" anchor="t"/>
          <a:lstStyle/>
          <a:p>
            <a:endParaRPr lang="es-CO"/>
          </a:p>
        </p:txBody>
      </p:sp>
      <p:sp>
        <p:nvSpPr>
          <p:cNvPr id="514" name="S514"/>
          <p:cNvSpPr/>
          <p:nvPr/>
        </p:nvSpPr>
        <p:spPr>
          <a:xfrm>
            <a:off x="9410700" y="2717800"/>
            <a:ext cx="7366000" cy="406400"/>
          </a:xfrm>
          <a:prstGeom prst="rect">
            <a:avLst/>
          </a:prstGeom>
          <a:noFill/>
          <a:ln>
            <a:noFill/>
          </a:ln>
        </p:spPr>
        <p:txBody>
          <a:bodyPr wrap="square" lIns="0" tIns="0" rIns="0" bIns="0" anchor="t"/>
          <a:lstStyle/>
          <a:p>
            <a:pPr algn="just">
              <a:buNone/>
            </a:pPr>
            <a:r>
              <a:rPr lang="es-CO" sz="2000" b="1" dirty="0">
                <a:solidFill>
                  <a:srgbClr val="EF5828"/>
                </a:solidFill>
                <a:latin typeface="Poppins Bold"/>
                <a:cs typeface="Poppins Bold"/>
              </a:rPr>
              <a:t>LOS CUATRO ATRIBUTOS DEL TERRITORIO</a:t>
            </a:r>
          </a:p>
        </p:txBody>
      </p:sp>
      <p:sp>
        <p:nvSpPr>
          <p:cNvPr id="515" name="S515"/>
          <p:cNvSpPr/>
          <p:nvPr/>
        </p:nvSpPr>
        <p:spPr>
          <a:xfrm>
            <a:off x="9410700" y="3352800"/>
            <a:ext cx="127000" cy="127000"/>
          </a:xfrm>
          <a:prstGeom prst="ellipse">
            <a:avLst/>
          </a:prstGeom>
          <a:solidFill>
            <a:srgbClr val="EF5828"/>
          </a:solidFill>
          <a:ln>
            <a:noFill/>
          </a:ln>
        </p:spPr>
        <p:txBody>
          <a:bodyPr wrap="square" lIns="0" tIns="0" rIns="0" bIns="0" anchor="t"/>
          <a:lstStyle/>
          <a:p>
            <a:endParaRPr lang="es-CO"/>
          </a:p>
        </p:txBody>
      </p:sp>
      <p:sp>
        <p:nvSpPr>
          <p:cNvPr id="516" name="S516"/>
          <p:cNvSpPr/>
          <p:nvPr/>
        </p:nvSpPr>
        <p:spPr>
          <a:xfrm>
            <a:off x="9791700" y="3276600"/>
            <a:ext cx="4064000" cy="355600"/>
          </a:xfrm>
          <a:prstGeom prst="rect">
            <a:avLst/>
          </a:prstGeom>
          <a:noFill/>
          <a:ln>
            <a:noFill/>
          </a:ln>
        </p:spPr>
        <p:txBody>
          <a:bodyPr wrap="square" lIns="0" tIns="0" rIns="0" bIns="0" anchor="t"/>
          <a:lstStyle/>
          <a:p>
            <a:pPr algn="just">
              <a:buNone/>
            </a:pPr>
            <a:r>
              <a:rPr lang="es-CO" sz="2000" b="1" dirty="0">
                <a:solidFill>
                  <a:srgbClr val="2B484C"/>
                </a:solidFill>
                <a:latin typeface="Poppins Bold"/>
                <a:cs typeface="Poppins Bold"/>
              </a:rPr>
              <a:t>Seguridad</a:t>
            </a:r>
          </a:p>
        </p:txBody>
      </p:sp>
      <p:sp>
        <p:nvSpPr>
          <p:cNvPr id="517" name="S517"/>
          <p:cNvSpPr/>
          <p:nvPr/>
        </p:nvSpPr>
        <p:spPr>
          <a:xfrm>
            <a:off x="9791700" y="3632200"/>
            <a:ext cx="6985000" cy="330200"/>
          </a:xfrm>
          <a:prstGeom prst="rect">
            <a:avLst/>
          </a:prstGeom>
          <a:noFill/>
          <a:ln>
            <a:noFill/>
          </a:ln>
        </p:spPr>
        <p:txBody>
          <a:bodyPr wrap="square" lIns="0" tIns="0" rIns="0" bIns="0" anchor="t"/>
          <a:lstStyle/>
          <a:p>
            <a:pPr algn="just">
              <a:buNone/>
            </a:pPr>
            <a:r>
              <a:rPr lang="es-CO" sz="1700" b="0" dirty="0">
                <a:solidFill>
                  <a:srgbClr val="231F20"/>
                </a:solidFill>
                <a:latin typeface="Poppins"/>
                <a:cs typeface="Poppins"/>
              </a:rPr>
              <a:t>vida, integridad y bienes protegidos</a:t>
            </a:r>
          </a:p>
        </p:txBody>
      </p:sp>
      <p:sp>
        <p:nvSpPr>
          <p:cNvPr id="518" name="S518"/>
          <p:cNvSpPr/>
          <p:nvPr/>
        </p:nvSpPr>
        <p:spPr>
          <a:xfrm>
            <a:off x="9410700" y="4165600"/>
            <a:ext cx="127000" cy="127000"/>
          </a:xfrm>
          <a:prstGeom prst="ellipse">
            <a:avLst/>
          </a:prstGeom>
          <a:solidFill>
            <a:srgbClr val="EF5828"/>
          </a:solidFill>
          <a:ln>
            <a:noFill/>
          </a:ln>
        </p:spPr>
        <p:txBody>
          <a:bodyPr wrap="square" lIns="0" tIns="0" rIns="0" bIns="0" anchor="t"/>
          <a:lstStyle/>
          <a:p>
            <a:endParaRPr lang="es-CO"/>
          </a:p>
        </p:txBody>
      </p:sp>
      <p:sp>
        <p:nvSpPr>
          <p:cNvPr id="519" name="S519"/>
          <p:cNvSpPr/>
          <p:nvPr/>
        </p:nvSpPr>
        <p:spPr>
          <a:xfrm>
            <a:off x="9791700" y="4089400"/>
            <a:ext cx="4064000" cy="355600"/>
          </a:xfrm>
          <a:prstGeom prst="rect">
            <a:avLst/>
          </a:prstGeom>
          <a:noFill/>
          <a:ln>
            <a:noFill/>
          </a:ln>
        </p:spPr>
        <p:txBody>
          <a:bodyPr wrap="square" lIns="0" tIns="0" rIns="0" bIns="0" anchor="t"/>
          <a:lstStyle/>
          <a:p>
            <a:pPr algn="just">
              <a:buNone/>
            </a:pPr>
            <a:r>
              <a:rPr lang="es-CO" sz="2000" b="1" dirty="0">
                <a:solidFill>
                  <a:srgbClr val="2B484C"/>
                </a:solidFill>
                <a:latin typeface="Poppins Bold"/>
                <a:cs typeface="Poppins Bold"/>
              </a:rPr>
              <a:t>Institucionalidad</a:t>
            </a:r>
          </a:p>
        </p:txBody>
      </p:sp>
      <p:sp>
        <p:nvSpPr>
          <p:cNvPr id="520" name="S520"/>
          <p:cNvSpPr/>
          <p:nvPr/>
        </p:nvSpPr>
        <p:spPr>
          <a:xfrm>
            <a:off x="9791700" y="4445000"/>
            <a:ext cx="6985000" cy="330200"/>
          </a:xfrm>
          <a:prstGeom prst="rect">
            <a:avLst/>
          </a:prstGeom>
          <a:noFill/>
          <a:ln>
            <a:noFill/>
          </a:ln>
        </p:spPr>
        <p:txBody>
          <a:bodyPr wrap="square" lIns="0" tIns="0" rIns="0" bIns="0" anchor="t"/>
          <a:lstStyle/>
          <a:p>
            <a:pPr algn="just">
              <a:buNone/>
            </a:pPr>
            <a:r>
              <a:rPr lang="es-CO" sz="1700" b="0" dirty="0">
                <a:solidFill>
                  <a:srgbClr val="231F20"/>
                </a:solidFill>
                <a:latin typeface="Poppins"/>
                <a:cs typeface="Poppins"/>
              </a:rPr>
              <a:t>capacidad de regular, controlar y dialogar</a:t>
            </a:r>
          </a:p>
        </p:txBody>
      </p:sp>
      <p:sp>
        <p:nvSpPr>
          <p:cNvPr id="521" name="S521"/>
          <p:cNvSpPr/>
          <p:nvPr/>
        </p:nvSpPr>
        <p:spPr>
          <a:xfrm>
            <a:off x="9410700" y="4978400"/>
            <a:ext cx="127000" cy="127000"/>
          </a:xfrm>
          <a:prstGeom prst="ellipse">
            <a:avLst/>
          </a:prstGeom>
          <a:solidFill>
            <a:srgbClr val="EF5828"/>
          </a:solidFill>
          <a:ln>
            <a:noFill/>
          </a:ln>
        </p:spPr>
        <p:txBody>
          <a:bodyPr wrap="square" lIns="0" tIns="0" rIns="0" bIns="0" anchor="t"/>
          <a:lstStyle/>
          <a:p>
            <a:endParaRPr lang="es-CO"/>
          </a:p>
        </p:txBody>
      </p:sp>
      <p:sp>
        <p:nvSpPr>
          <p:cNvPr id="522" name="S522"/>
          <p:cNvSpPr/>
          <p:nvPr/>
        </p:nvSpPr>
        <p:spPr>
          <a:xfrm>
            <a:off x="9791700" y="4902200"/>
            <a:ext cx="4064000" cy="355600"/>
          </a:xfrm>
          <a:prstGeom prst="rect">
            <a:avLst/>
          </a:prstGeom>
          <a:noFill/>
          <a:ln>
            <a:noFill/>
          </a:ln>
        </p:spPr>
        <p:txBody>
          <a:bodyPr wrap="square" lIns="0" tIns="0" rIns="0" bIns="0" anchor="t"/>
          <a:lstStyle/>
          <a:p>
            <a:pPr algn="just">
              <a:buNone/>
            </a:pPr>
            <a:r>
              <a:rPr lang="es-CO" sz="2000" b="1" dirty="0">
                <a:solidFill>
                  <a:srgbClr val="2B484C"/>
                </a:solidFill>
                <a:latin typeface="Poppins Bold"/>
                <a:cs typeface="Poppins Bold"/>
              </a:rPr>
              <a:t>Legitimidad social</a:t>
            </a:r>
          </a:p>
        </p:txBody>
      </p:sp>
      <p:sp>
        <p:nvSpPr>
          <p:cNvPr id="523" name="S523"/>
          <p:cNvSpPr/>
          <p:nvPr/>
        </p:nvSpPr>
        <p:spPr>
          <a:xfrm>
            <a:off x="9791700" y="5257800"/>
            <a:ext cx="6985000" cy="330200"/>
          </a:xfrm>
          <a:prstGeom prst="rect">
            <a:avLst/>
          </a:prstGeom>
          <a:noFill/>
          <a:ln>
            <a:noFill/>
          </a:ln>
        </p:spPr>
        <p:txBody>
          <a:bodyPr wrap="square" lIns="0" tIns="0" rIns="0" bIns="0" anchor="t"/>
          <a:lstStyle/>
          <a:p>
            <a:pPr algn="just">
              <a:buNone/>
            </a:pPr>
            <a:r>
              <a:rPr lang="es-CO" sz="1700" b="0" dirty="0">
                <a:solidFill>
                  <a:srgbClr val="231F20"/>
                </a:solidFill>
                <a:latin typeface="Poppins"/>
                <a:cs typeface="Poppins"/>
              </a:rPr>
              <a:t>gobernabilidad efectiva del recurso</a:t>
            </a:r>
          </a:p>
        </p:txBody>
      </p:sp>
      <p:sp>
        <p:nvSpPr>
          <p:cNvPr id="524" name="S524"/>
          <p:cNvSpPr/>
          <p:nvPr/>
        </p:nvSpPr>
        <p:spPr>
          <a:xfrm>
            <a:off x="9410700" y="5791200"/>
            <a:ext cx="127000" cy="127000"/>
          </a:xfrm>
          <a:prstGeom prst="ellipse">
            <a:avLst/>
          </a:prstGeom>
          <a:solidFill>
            <a:srgbClr val="EF5828"/>
          </a:solidFill>
          <a:ln>
            <a:noFill/>
          </a:ln>
        </p:spPr>
        <p:txBody>
          <a:bodyPr wrap="square" lIns="0" tIns="0" rIns="0" bIns="0" anchor="t"/>
          <a:lstStyle/>
          <a:p>
            <a:endParaRPr lang="es-CO"/>
          </a:p>
        </p:txBody>
      </p:sp>
      <p:sp>
        <p:nvSpPr>
          <p:cNvPr id="525" name="S525"/>
          <p:cNvSpPr/>
          <p:nvPr/>
        </p:nvSpPr>
        <p:spPr>
          <a:xfrm>
            <a:off x="9791700" y="5715000"/>
            <a:ext cx="4064000" cy="355600"/>
          </a:xfrm>
          <a:prstGeom prst="rect">
            <a:avLst/>
          </a:prstGeom>
          <a:noFill/>
          <a:ln>
            <a:noFill/>
          </a:ln>
        </p:spPr>
        <p:txBody>
          <a:bodyPr wrap="square" lIns="0" tIns="0" rIns="0" bIns="0" anchor="t"/>
          <a:lstStyle/>
          <a:p>
            <a:pPr algn="just">
              <a:buNone/>
            </a:pPr>
            <a:r>
              <a:rPr lang="es-CO" sz="2000" b="1" dirty="0">
                <a:solidFill>
                  <a:srgbClr val="2B484C"/>
                </a:solidFill>
                <a:latin typeface="Poppins Bold"/>
                <a:cs typeface="Poppins Bold"/>
              </a:rPr>
              <a:t>Legalidad</a:t>
            </a:r>
          </a:p>
        </p:txBody>
      </p:sp>
      <p:sp>
        <p:nvSpPr>
          <p:cNvPr id="526" name="S526"/>
          <p:cNvSpPr/>
          <p:nvPr/>
        </p:nvSpPr>
        <p:spPr>
          <a:xfrm>
            <a:off x="9791700" y="6070600"/>
            <a:ext cx="6985000" cy="330200"/>
          </a:xfrm>
          <a:prstGeom prst="rect">
            <a:avLst/>
          </a:prstGeom>
          <a:noFill/>
          <a:ln>
            <a:noFill/>
          </a:ln>
        </p:spPr>
        <p:txBody>
          <a:bodyPr wrap="square" lIns="0" tIns="0" rIns="0" bIns="0" anchor="t"/>
          <a:lstStyle/>
          <a:p>
            <a:pPr algn="just">
              <a:buNone/>
            </a:pPr>
            <a:r>
              <a:rPr lang="es-CO" sz="1700" b="0" dirty="0">
                <a:solidFill>
                  <a:srgbClr val="231F20"/>
                </a:solidFill>
                <a:latin typeface="Poppins"/>
                <a:cs typeface="Poppins"/>
              </a:rPr>
              <a:t>punto de partida, no meta final</a:t>
            </a:r>
          </a:p>
        </p:txBody>
      </p:sp>
      <p:sp>
        <p:nvSpPr>
          <p:cNvPr id="527" name="S527"/>
          <p:cNvSpPr/>
          <p:nvPr/>
        </p:nvSpPr>
        <p:spPr>
          <a:xfrm>
            <a:off x="1028700" y="6985000"/>
            <a:ext cx="15748000" cy="50800"/>
          </a:xfrm>
          <a:prstGeom prst="rect">
            <a:avLst/>
          </a:prstGeom>
          <a:solidFill>
            <a:srgbClr val="53A9A3"/>
          </a:solidFill>
          <a:ln>
            <a:noFill/>
          </a:ln>
        </p:spPr>
        <p:txBody>
          <a:bodyPr wrap="square" lIns="0" tIns="0" rIns="0" bIns="0" anchor="t"/>
          <a:lstStyle/>
          <a:p>
            <a:endParaRPr lang="es-CO"/>
          </a:p>
        </p:txBody>
      </p:sp>
      <p:sp>
        <p:nvSpPr>
          <p:cNvPr id="528" name="S528"/>
          <p:cNvSpPr/>
          <p:nvPr/>
        </p:nvSpPr>
        <p:spPr>
          <a:xfrm>
            <a:off x="1028700" y="7188200"/>
            <a:ext cx="15748000" cy="381000"/>
          </a:xfrm>
          <a:prstGeom prst="rect">
            <a:avLst/>
          </a:prstGeom>
          <a:noFill/>
          <a:ln>
            <a:noFill/>
          </a:ln>
        </p:spPr>
        <p:txBody>
          <a:bodyPr wrap="square" lIns="0" tIns="0" rIns="0" bIns="0" anchor="t"/>
          <a:lstStyle/>
          <a:p>
            <a:pPr algn="just">
              <a:buNone/>
            </a:pPr>
            <a:r>
              <a:rPr lang="es-CO" sz="1900" b="1" dirty="0">
                <a:solidFill>
                  <a:srgbClr val="2B484C"/>
                </a:solidFill>
                <a:latin typeface="Poppins Bold"/>
                <a:cs typeface="Poppins Bold"/>
              </a:rPr>
              <a:t>LAS CINCO DIMENSIONES DDHH QUE CONDICIONAN EL DESEMPEÑO</a:t>
            </a:r>
          </a:p>
        </p:txBody>
      </p:sp>
      <p:sp>
        <p:nvSpPr>
          <p:cNvPr id="529" name="S529"/>
          <p:cNvSpPr/>
          <p:nvPr/>
        </p:nvSpPr>
        <p:spPr>
          <a:xfrm>
            <a:off x="1028700" y="7670800"/>
            <a:ext cx="2946400" cy="787400"/>
          </a:xfrm>
          <a:prstGeom prst="roundRect">
            <a:avLst/>
          </a:prstGeom>
          <a:solidFill>
            <a:srgbClr val="2B484C"/>
          </a:solidFill>
          <a:ln>
            <a:noFill/>
          </a:ln>
        </p:spPr>
        <p:txBody>
          <a:bodyPr wrap="square" lIns="127000" tIns="127000" rIns="127000" bIns="127000" anchor="ctr" anchorCtr="0">
            <a:noAutofit/>
          </a:bodyPr>
          <a:lstStyle/>
          <a:p>
            <a:pPr algn="ctr">
              <a:buNone/>
            </a:pPr>
            <a:r>
              <a:rPr lang="es-CO" sz="1600" b="1" dirty="0">
                <a:solidFill>
                  <a:srgbClr val="FFFFFF"/>
                </a:solidFill>
                <a:latin typeface="Poppins Bold"/>
                <a:cs typeface="Poppins Bold"/>
              </a:rPr>
              <a:t>Seguridad física y jurídica</a:t>
            </a:r>
          </a:p>
        </p:txBody>
      </p:sp>
      <p:sp>
        <p:nvSpPr>
          <p:cNvPr id="530" name="S530"/>
          <p:cNvSpPr/>
          <p:nvPr/>
        </p:nvSpPr>
        <p:spPr>
          <a:xfrm>
            <a:off x="4229100" y="7670800"/>
            <a:ext cx="2946400" cy="787400"/>
          </a:xfrm>
          <a:prstGeom prst="roundRect">
            <a:avLst/>
          </a:prstGeom>
          <a:solidFill>
            <a:srgbClr val="3F7F7C"/>
          </a:solidFill>
          <a:ln>
            <a:noFill/>
          </a:ln>
        </p:spPr>
        <p:txBody>
          <a:bodyPr wrap="square" lIns="127000" tIns="127000" rIns="127000" bIns="127000" anchor="ctr" anchorCtr="0">
            <a:noAutofit/>
          </a:bodyPr>
          <a:lstStyle/>
          <a:p>
            <a:pPr algn="ctr">
              <a:buNone/>
            </a:pPr>
            <a:r>
              <a:rPr lang="es-CO" sz="1600" b="1" dirty="0">
                <a:solidFill>
                  <a:srgbClr val="FFFFFF"/>
                </a:solidFill>
                <a:latin typeface="Poppins Bold"/>
                <a:cs typeface="Poppins Bold"/>
              </a:rPr>
              <a:t>Enfoque diferencial</a:t>
            </a:r>
          </a:p>
        </p:txBody>
      </p:sp>
      <p:sp>
        <p:nvSpPr>
          <p:cNvPr id="531" name="S531"/>
          <p:cNvSpPr/>
          <p:nvPr/>
        </p:nvSpPr>
        <p:spPr>
          <a:xfrm>
            <a:off x="7429500" y="7670800"/>
            <a:ext cx="2946400" cy="787400"/>
          </a:xfrm>
          <a:prstGeom prst="roundRect">
            <a:avLst/>
          </a:prstGeom>
          <a:solidFill>
            <a:srgbClr val="3E8C86"/>
          </a:solidFill>
          <a:ln>
            <a:noFill/>
          </a:ln>
        </p:spPr>
        <p:txBody>
          <a:bodyPr wrap="square" lIns="127000" tIns="127000" rIns="127000" bIns="127000" anchor="ctr" anchorCtr="0">
            <a:noAutofit/>
          </a:bodyPr>
          <a:lstStyle/>
          <a:p>
            <a:pPr algn="ctr">
              <a:buNone/>
            </a:pPr>
            <a:r>
              <a:rPr lang="es-CO" sz="1600" b="1" dirty="0">
                <a:solidFill>
                  <a:srgbClr val="FFFFFF"/>
                </a:solidFill>
                <a:latin typeface="Poppins Bold"/>
                <a:cs typeface="Poppins Bold"/>
              </a:rPr>
              <a:t>Garantías laborales</a:t>
            </a:r>
          </a:p>
        </p:txBody>
      </p:sp>
      <p:sp>
        <p:nvSpPr>
          <p:cNvPr id="532" name="S532"/>
          <p:cNvSpPr/>
          <p:nvPr/>
        </p:nvSpPr>
        <p:spPr>
          <a:xfrm>
            <a:off x="10629900" y="7670800"/>
            <a:ext cx="2946400" cy="787400"/>
          </a:xfrm>
          <a:prstGeom prst="roundRect">
            <a:avLst/>
          </a:prstGeom>
          <a:solidFill>
            <a:srgbClr val="E97132"/>
          </a:solidFill>
          <a:ln>
            <a:noFill/>
          </a:ln>
        </p:spPr>
        <p:txBody>
          <a:bodyPr wrap="square" lIns="127000" tIns="127000" rIns="127000" bIns="127000" anchor="ctr" anchorCtr="0">
            <a:noAutofit/>
          </a:bodyPr>
          <a:lstStyle/>
          <a:p>
            <a:pPr algn="ctr">
              <a:buNone/>
            </a:pPr>
            <a:r>
              <a:rPr lang="es-CO" sz="1600" b="1" dirty="0">
                <a:solidFill>
                  <a:srgbClr val="FFFFFF"/>
                </a:solidFill>
                <a:latin typeface="Poppins Bold"/>
                <a:cs typeface="Poppins Bold"/>
              </a:rPr>
              <a:t>Medioambiente sano</a:t>
            </a:r>
          </a:p>
        </p:txBody>
      </p:sp>
      <p:sp>
        <p:nvSpPr>
          <p:cNvPr id="533" name="S533"/>
          <p:cNvSpPr/>
          <p:nvPr/>
        </p:nvSpPr>
        <p:spPr>
          <a:xfrm>
            <a:off x="13830300" y="7670800"/>
            <a:ext cx="2946400" cy="787400"/>
          </a:xfrm>
          <a:prstGeom prst="roundRect">
            <a:avLst/>
          </a:prstGeom>
          <a:solidFill>
            <a:srgbClr val="EF5828"/>
          </a:solidFill>
          <a:ln>
            <a:noFill/>
          </a:ln>
        </p:spPr>
        <p:txBody>
          <a:bodyPr wrap="square" lIns="127000" tIns="127000" rIns="127000" bIns="127000" anchor="ctr" anchorCtr="0">
            <a:noAutofit/>
          </a:bodyPr>
          <a:lstStyle/>
          <a:p>
            <a:pPr algn="ctr">
              <a:buNone/>
            </a:pPr>
            <a:r>
              <a:rPr lang="es-CO" sz="1600" b="1" dirty="0">
                <a:solidFill>
                  <a:srgbClr val="FFFFFF"/>
                </a:solidFill>
                <a:latin typeface="Poppins Bold"/>
                <a:cs typeface="Poppins Bold"/>
              </a:rPr>
              <a:t>Participación efectiva</a:t>
            </a:r>
          </a:p>
        </p:txBody>
      </p:sp>
      <p:sp>
        <p:nvSpPr>
          <p:cNvPr id="534" name="S534"/>
          <p:cNvSpPr/>
          <p:nvPr/>
        </p:nvSpPr>
        <p:spPr>
          <a:xfrm>
            <a:off x="1028700" y="9652000"/>
            <a:ext cx="15748000" cy="381000"/>
          </a:xfrm>
          <a:prstGeom prst="rect">
            <a:avLst/>
          </a:prstGeom>
          <a:noFill/>
          <a:ln>
            <a:noFill/>
          </a:ln>
        </p:spPr>
        <p:txBody>
          <a:bodyPr wrap="square" lIns="0" tIns="0" rIns="0" bIns="0" anchor="t"/>
          <a:lstStyle/>
          <a:p>
            <a:pPr algn="just">
              <a:buNone/>
            </a:pPr>
            <a:r>
              <a:rPr lang="es-CO" sz="1700" b="0" dirty="0">
                <a:solidFill>
                  <a:srgbClr val="4A5A66"/>
                </a:solidFill>
                <a:latin typeface="Poppins"/>
                <a:cs typeface="Poppins"/>
              </a:rPr>
              <a:t>Fuente: pp. 7, 24-25, 29.</a:t>
            </a:r>
          </a:p>
        </p:txBody>
      </p:sp>
      <p:sp>
        <p:nvSpPr>
          <p:cNvPr id="14" name="Rectángulo 13">
            <a:extLst>
              <a:ext uri="{FF2B5EF4-FFF2-40B4-BE49-F238E27FC236}">
                <a16:creationId xmlns:a16="http://schemas.microsoft.com/office/drawing/2014/main" id="{D54A720B-D453-0C48-A1AC-1C93022A5201}"/>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15" name="CuadroTexto 14">
            <a:extLst>
              <a:ext uri="{FF2B5EF4-FFF2-40B4-BE49-F238E27FC236}">
                <a16:creationId xmlns:a16="http://schemas.microsoft.com/office/drawing/2014/main" id="{05862D41-66DE-F64B-B3B1-3EADBDE3E946}"/>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MARCO ARTICULADOR</a:t>
            </a:r>
          </a:p>
        </p:txBody>
      </p:sp>
    </p:spTree>
    <p:extLst>
      <p:ext uri="{BB962C8B-B14F-4D97-AF65-F5344CB8AC3E}">
        <p14:creationId xmlns:p14="http://schemas.microsoft.com/office/powerpoint/2010/main" val="1450981664"/>
      </p:ext>
    </p:extLst>
  </p:cSld>
  <p:clrMapOvr>
    <a:masterClrMapping/>
  </p:clrMapOvr>
  <p:transition>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a:extLst>
              <a:ext uri="{FF2B5EF4-FFF2-40B4-BE49-F238E27FC236}">
                <a16:creationId xmlns:a16="http://schemas.microsoft.com/office/drawing/2014/main" id="{E5E353FE-4344-964A-BF01-CA337986651D}"/>
              </a:ext>
            </a:extLst>
          </p:cNvPr>
          <p:cNvSpPr/>
          <p:nvPr/>
        </p:nvSpPr>
        <p:spPr>
          <a:xfrm>
            <a:off x="535459" y="7974443"/>
            <a:ext cx="5588000" cy="11684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2" name="Rectángulo redondeado 1">
            <a:extLst>
              <a:ext uri="{FF2B5EF4-FFF2-40B4-BE49-F238E27FC236}">
                <a16:creationId xmlns:a16="http://schemas.microsoft.com/office/drawing/2014/main" id="{810D619B-005E-614F-9851-B67FB835E57D}"/>
              </a:ext>
            </a:extLst>
          </p:cNvPr>
          <p:cNvSpPr/>
          <p:nvPr/>
        </p:nvSpPr>
        <p:spPr>
          <a:xfrm>
            <a:off x="1028700" y="2169742"/>
            <a:ext cx="15748000" cy="742977"/>
          </a:xfrm>
          <a:prstGeom prst="roundRect">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5" name="Freeform 5"/>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6" name="Freeform 6"/>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grpSp>
        <p:nvGrpSpPr>
          <p:cNvPr id="7" name="Group 7"/>
          <p:cNvGrpSpPr/>
          <p:nvPr/>
        </p:nvGrpSpPr>
        <p:grpSpPr>
          <a:xfrm>
            <a:off x="16281400" y="-114300"/>
            <a:ext cx="2006600" cy="1943100"/>
            <a:chOff x="0" y="0"/>
            <a:chExt cx="3240118" cy="3131687"/>
          </a:xfrm>
        </p:grpSpPr>
        <p:sp>
          <p:nvSpPr>
            <p:cNvPr id="8" name="TextBox 8"/>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9" name="Freeform 9"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4"/>
              <a:stretch>
                <a:fillRect l="-335373"/>
              </a:stretch>
            </a:blipFill>
          </p:spPr>
          <p:txBody>
            <a:bodyPr/>
            <a:lstStyle/>
            <a:p>
              <a:endParaRPr lang="es-ES_tradnl"/>
            </a:p>
          </p:txBody>
        </p:sp>
        <p:sp>
          <p:nvSpPr>
            <p:cNvPr id="10" name="TextBox 10"/>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1" name="TextBox 11"/>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2" name="TextBox 12"/>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3" name="TextBox 13"/>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501" name="S501"/>
          <p:cNvSpPr/>
          <p:nvPr/>
        </p:nvSpPr>
        <p:spPr>
          <a:xfrm>
            <a:off x="1257300" y="921929"/>
            <a:ext cx="14605000" cy="736600"/>
          </a:xfrm>
          <a:prstGeom prst="rect">
            <a:avLst/>
          </a:prstGeom>
          <a:noFill/>
          <a:ln>
            <a:noFill/>
          </a:ln>
        </p:spPr>
        <p:txBody>
          <a:bodyPr wrap="square" lIns="0" tIns="0" rIns="0" bIns="0" anchor="t" anchorCtr="0">
            <a:noAutofit/>
          </a:bodyPr>
          <a:lstStyle/>
          <a:p>
            <a:pPr algn="just">
              <a:buNone/>
            </a:pPr>
            <a:r>
              <a:rPr lang="es-CO" sz="3600" b="1" dirty="0">
                <a:solidFill>
                  <a:srgbClr val="1A401F"/>
                </a:solidFill>
                <a:latin typeface="Poppins Bold"/>
                <a:cs typeface="Poppins Bold"/>
              </a:rPr>
              <a:t>Derecho a la vida, la integridad y la seguridad</a:t>
            </a:r>
          </a:p>
        </p:txBody>
      </p:sp>
      <p:sp>
        <p:nvSpPr>
          <p:cNvPr id="502" name="S502"/>
          <p:cNvSpPr/>
          <p:nvPr/>
        </p:nvSpPr>
        <p:spPr>
          <a:xfrm>
            <a:off x="1432369" y="2293421"/>
            <a:ext cx="15036800" cy="609600"/>
          </a:xfrm>
          <a:prstGeom prst="rect">
            <a:avLst/>
          </a:prstGeom>
          <a:noFill/>
          <a:ln>
            <a:noFill/>
          </a:ln>
        </p:spPr>
        <p:txBody>
          <a:bodyPr wrap="square" lIns="0" tIns="0" rIns="0" bIns="0" anchor="t"/>
          <a:lstStyle/>
          <a:p>
            <a:pPr algn="just">
              <a:buNone/>
            </a:pPr>
            <a:r>
              <a:rPr lang="es-CO" sz="2200" b="1" dirty="0">
                <a:solidFill>
                  <a:srgbClr val="FFFFFF"/>
                </a:solidFill>
                <a:latin typeface="Poppins Bold"/>
                <a:cs typeface="Poppins Bold"/>
              </a:rPr>
              <a:t>Sin seguridad garantizada por el Estado no hay inversión legal ni formalización sostenible.</a:t>
            </a:r>
          </a:p>
        </p:txBody>
      </p:sp>
      <p:sp>
        <p:nvSpPr>
          <p:cNvPr id="503" name="S503"/>
          <p:cNvSpPr/>
          <p:nvPr/>
        </p:nvSpPr>
        <p:spPr>
          <a:xfrm>
            <a:off x="533400" y="3626851"/>
            <a:ext cx="5588000" cy="381000"/>
          </a:xfrm>
          <a:prstGeom prst="rect">
            <a:avLst/>
          </a:prstGeom>
          <a:noFill/>
          <a:ln>
            <a:noFill/>
          </a:ln>
        </p:spPr>
        <p:txBody>
          <a:bodyPr wrap="square" lIns="0" tIns="0" rIns="0" bIns="0" anchor="t"/>
          <a:lstStyle/>
          <a:p>
            <a:pPr algn="just">
              <a:buNone/>
            </a:pPr>
            <a:r>
              <a:rPr lang="es-CO" sz="1900" b="1" dirty="0">
                <a:solidFill>
                  <a:srgbClr val="EF5828"/>
                </a:solidFill>
                <a:latin typeface="Poppins Bold"/>
                <a:cs typeface="Poppins Bold"/>
              </a:rPr>
              <a:t>CÓMO SE MATERIALIZA</a:t>
            </a:r>
          </a:p>
        </p:txBody>
      </p:sp>
      <p:sp>
        <p:nvSpPr>
          <p:cNvPr id="504" name="S504"/>
          <p:cNvSpPr/>
          <p:nvPr/>
        </p:nvSpPr>
        <p:spPr>
          <a:xfrm>
            <a:off x="533400" y="4109451"/>
            <a:ext cx="5588000" cy="3810000"/>
          </a:xfrm>
          <a:prstGeom prst="rect">
            <a:avLst/>
          </a:prstGeom>
          <a:noFill/>
          <a:ln>
            <a:noFill/>
          </a:ln>
        </p:spPr>
        <p:txBody>
          <a:bodyPr wrap="square" lIns="0" tIns="0" rIns="0" bIns="0" anchor="t"/>
          <a:lstStyle/>
          <a:p>
            <a:pPr marL="190000" indent="-190000" algn="just">
              <a:spcAft>
                <a:spcPts val="600"/>
              </a:spcAft>
              <a:buClr>
                <a:srgbClr val="EF5828"/>
              </a:buClr>
              <a:buFont typeface="Arial"/>
              <a:buChar char="•"/>
            </a:pPr>
            <a:r>
              <a:rPr lang="es-CO" sz="1700" b="0" dirty="0">
                <a:solidFill>
                  <a:srgbClr val="231F20"/>
                </a:solidFill>
                <a:latin typeface="Poppins"/>
                <a:cs typeface="Poppins"/>
              </a:rPr>
              <a:t>Mineros del RUCOM usados por actores criminales para apropiarse de su producción</a:t>
            </a:r>
          </a:p>
          <a:p>
            <a:pPr marL="190000" indent="-190000" algn="just">
              <a:spcAft>
                <a:spcPts val="600"/>
              </a:spcAft>
              <a:buClr>
                <a:srgbClr val="EF5828"/>
              </a:buClr>
              <a:buFont typeface="Arial"/>
              <a:buChar char="•"/>
            </a:pPr>
            <a:r>
              <a:rPr lang="es-CO" sz="1700" b="0" dirty="0">
                <a:solidFill>
                  <a:srgbClr val="231F20"/>
                </a:solidFill>
                <a:latin typeface="Poppins"/>
                <a:cs typeface="Poppins"/>
              </a:rPr>
              <a:t>Blanqueo de minerales sin registro de origen vía compraventas y comercializadoras</a:t>
            </a:r>
          </a:p>
          <a:p>
            <a:pPr marL="190000" indent="-190000" algn="just">
              <a:spcAft>
                <a:spcPts val="600"/>
              </a:spcAft>
              <a:buClr>
                <a:srgbClr val="EF5828"/>
              </a:buClr>
              <a:buFont typeface="Arial"/>
              <a:buChar char="•"/>
            </a:pPr>
            <a:r>
              <a:rPr lang="es-CO" sz="1700" b="0" dirty="0">
                <a:solidFill>
                  <a:srgbClr val="231F20"/>
                </a:solidFill>
                <a:latin typeface="Poppins"/>
                <a:cs typeface="Poppins"/>
              </a:rPr>
              <a:t>Trabajo esclavo pagado con drogas, con restricción de la libertad</a:t>
            </a:r>
          </a:p>
          <a:p>
            <a:pPr marL="190000" indent="-190000" algn="just">
              <a:spcAft>
                <a:spcPts val="600"/>
              </a:spcAft>
              <a:buClr>
                <a:srgbClr val="EF5828"/>
              </a:buClr>
              <a:buFont typeface="Arial"/>
              <a:buChar char="•"/>
            </a:pPr>
            <a:r>
              <a:rPr lang="es-CO" sz="1700" b="0" dirty="0">
                <a:solidFill>
                  <a:srgbClr val="231F20"/>
                </a:solidFill>
                <a:latin typeface="Poppins"/>
                <a:cs typeface="Poppins"/>
              </a:rPr>
              <a:t>Asesinatos, desapariciones forzadas y violencia sexual</a:t>
            </a:r>
          </a:p>
          <a:p>
            <a:pPr marL="190000" indent="-190000" algn="just">
              <a:spcAft>
                <a:spcPts val="600"/>
              </a:spcAft>
              <a:buClr>
                <a:srgbClr val="EF5828"/>
              </a:buClr>
              <a:buFont typeface="Arial"/>
              <a:buChar char="•"/>
            </a:pPr>
            <a:r>
              <a:rPr lang="es-CO" sz="1700" b="0" dirty="0">
                <a:solidFill>
                  <a:srgbClr val="231F20"/>
                </a:solidFill>
                <a:latin typeface="Poppins"/>
                <a:cs typeface="Poppins"/>
              </a:rPr>
              <a:t>Trabajo infantil y explotación laboral</a:t>
            </a:r>
          </a:p>
          <a:p>
            <a:pPr marL="190000" indent="-190000" algn="just">
              <a:spcAft>
                <a:spcPts val="600"/>
              </a:spcAft>
              <a:buClr>
                <a:srgbClr val="EF5828"/>
              </a:buClr>
              <a:buFont typeface="Arial"/>
              <a:buChar char="•"/>
            </a:pPr>
            <a:r>
              <a:rPr lang="es-CO" sz="1700" b="0" dirty="0">
                <a:solidFill>
                  <a:srgbClr val="231F20"/>
                </a:solidFill>
                <a:latin typeface="Poppins"/>
                <a:cs typeface="Poppins"/>
              </a:rPr>
              <a:t>Desplazamiento forzado de comunidades étnicas y campesinas</a:t>
            </a:r>
          </a:p>
        </p:txBody>
      </p:sp>
      <p:sp>
        <p:nvSpPr>
          <p:cNvPr id="505" name="S505"/>
          <p:cNvSpPr/>
          <p:nvPr/>
        </p:nvSpPr>
        <p:spPr>
          <a:xfrm>
            <a:off x="13516578" y="3383793"/>
            <a:ext cx="4318000" cy="2413000"/>
          </a:xfrm>
          <a:prstGeom prst="roundRect">
            <a:avLst/>
          </a:prstGeom>
          <a:solidFill>
            <a:srgbClr val="2B484C"/>
          </a:solidFill>
          <a:ln>
            <a:noFill/>
          </a:ln>
        </p:spPr>
        <p:txBody>
          <a:bodyPr wrap="square" lIns="0" tIns="0" rIns="0" bIns="0" anchor="t"/>
          <a:lstStyle/>
          <a:p>
            <a:endParaRPr lang="es-CO"/>
          </a:p>
        </p:txBody>
      </p:sp>
      <p:sp>
        <p:nvSpPr>
          <p:cNvPr id="506" name="S506"/>
          <p:cNvSpPr/>
          <p:nvPr/>
        </p:nvSpPr>
        <p:spPr>
          <a:xfrm>
            <a:off x="13770578" y="3688593"/>
            <a:ext cx="3810000" cy="939800"/>
          </a:xfrm>
          <a:prstGeom prst="rect">
            <a:avLst/>
          </a:prstGeom>
          <a:noFill/>
          <a:ln>
            <a:noFill/>
          </a:ln>
        </p:spPr>
        <p:txBody>
          <a:bodyPr wrap="square" lIns="0" tIns="0" rIns="0" bIns="0" anchor="t"/>
          <a:lstStyle/>
          <a:p>
            <a:pPr algn="ctr">
              <a:buNone/>
            </a:pPr>
            <a:r>
              <a:rPr lang="es-CO" sz="5400" b="1" dirty="0">
                <a:solidFill>
                  <a:srgbClr val="9DC4C8"/>
                </a:solidFill>
                <a:latin typeface="Poppins Bold"/>
                <a:cs typeface="Poppins Bold"/>
              </a:rPr>
              <a:t>~70%</a:t>
            </a:r>
          </a:p>
        </p:txBody>
      </p:sp>
      <p:sp>
        <p:nvSpPr>
          <p:cNvPr id="507" name="S507"/>
          <p:cNvSpPr/>
          <p:nvPr/>
        </p:nvSpPr>
        <p:spPr>
          <a:xfrm>
            <a:off x="13770578" y="4704593"/>
            <a:ext cx="3810000" cy="1016000"/>
          </a:xfrm>
          <a:prstGeom prst="rect">
            <a:avLst/>
          </a:prstGeom>
          <a:noFill/>
          <a:ln>
            <a:noFill/>
          </a:ln>
        </p:spPr>
        <p:txBody>
          <a:bodyPr wrap="square" lIns="0" tIns="0" rIns="0" bIns="0" anchor="t"/>
          <a:lstStyle/>
          <a:p>
            <a:pPr algn="ctr">
              <a:buNone/>
            </a:pPr>
            <a:r>
              <a:rPr lang="es-CO" sz="1700" b="0" dirty="0">
                <a:solidFill>
                  <a:srgbClr val="FBFCFC"/>
                </a:solidFill>
                <a:latin typeface="Poppins"/>
                <a:cs typeface="Poppins"/>
              </a:rPr>
              <a:t>de la producción y exportación de oro es comercio ilegal (DDOT y ACM, 2022)</a:t>
            </a:r>
          </a:p>
        </p:txBody>
      </p:sp>
      <p:sp>
        <p:nvSpPr>
          <p:cNvPr id="508" name="S508"/>
          <p:cNvSpPr/>
          <p:nvPr/>
        </p:nvSpPr>
        <p:spPr>
          <a:xfrm>
            <a:off x="13516578" y="6076193"/>
            <a:ext cx="4318000" cy="50800"/>
          </a:xfrm>
          <a:prstGeom prst="rect">
            <a:avLst/>
          </a:prstGeom>
          <a:solidFill>
            <a:srgbClr val="EF5828"/>
          </a:solidFill>
          <a:ln>
            <a:noFill/>
          </a:ln>
        </p:spPr>
        <p:txBody>
          <a:bodyPr wrap="square" lIns="0" tIns="0" rIns="0" bIns="0" anchor="t"/>
          <a:lstStyle/>
          <a:p>
            <a:endParaRPr lang="es-CO"/>
          </a:p>
        </p:txBody>
      </p:sp>
      <p:sp>
        <p:nvSpPr>
          <p:cNvPr id="509" name="S509"/>
          <p:cNvSpPr/>
          <p:nvPr/>
        </p:nvSpPr>
        <p:spPr>
          <a:xfrm>
            <a:off x="13516578" y="6279393"/>
            <a:ext cx="4318000" cy="685800"/>
          </a:xfrm>
          <a:prstGeom prst="rect">
            <a:avLst/>
          </a:prstGeom>
          <a:noFill/>
          <a:ln>
            <a:noFill/>
          </a:ln>
        </p:spPr>
        <p:txBody>
          <a:bodyPr wrap="square" lIns="0" tIns="0" rIns="0" bIns="0" anchor="t"/>
          <a:lstStyle/>
          <a:p>
            <a:pPr algn="just">
              <a:buNone/>
            </a:pPr>
            <a:r>
              <a:rPr lang="es-CO" sz="1900" b="1" dirty="0">
                <a:solidFill>
                  <a:srgbClr val="EF5828"/>
                </a:solidFill>
                <a:latin typeface="Poppins Bold"/>
                <a:cs typeface="Poppins Bold"/>
              </a:rPr>
              <a:t>DEBIDA DILIGENCIA REFORZADA</a:t>
            </a:r>
          </a:p>
        </p:txBody>
      </p:sp>
      <p:sp>
        <p:nvSpPr>
          <p:cNvPr id="510" name="S510"/>
          <p:cNvSpPr/>
          <p:nvPr/>
        </p:nvSpPr>
        <p:spPr>
          <a:xfrm>
            <a:off x="13516578" y="7041393"/>
            <a:ext cx="4318000" cy="1981200"/>
          </a:xfrm>
          <a:prstGeom prst="rect">
            <a:avLst/>
          </a:prstGeom>
          <a:noFill/>
          <a:ln>
            <a:noFill/>
          </a:ln>
        </p:spPr>
        <p:txBody>
          <a:bodyPr wrap="square" lIns="0" tIns="0" rIns="0" bIns="0" anchor="t"/>
          <a:lstStyle/>
          <a:p>
            <a:pPr marL="190000" indent="-190000">
              <a:spcAft>
                <a:spcPts val="600"/>
              </a:spcAft>
              <a:buClr>
                <a:srgbClr val="EF5828"/>
              </a:buClr>
              <a:buFont typeface="Arial"/>
              <a:buChar char="•"/>
            </a:pPr>
            <a:r>
              <a:rPr lang="es-CO" sz="1600" b="0" dirty="0">
                <a:solidFill>
                  <a:srgbClr val="231F20"/>
                </a:solidFill>
                <a:latin typeface="Poppins"/>
                <a:cs typeface="Poppins"/>
              </a:rPr>
              <a:t>A mayor riesgo, más exhaustiva la debida diligencia (PNUD y Grupo de Trabajo ONU)</a:t>
            </a:r>
          </a:p>
          <a:p>
            <a:pPr marL="190000" indent="-190000">
              <a:spcAft>
                <a:spcPts val="600"/>
              </a:spcAft>
              <a:buClr>
                <a:srgbClr val="EF5828"/>
              </a:buClr>
              <a:buFont typeface="Arial"/>
              <a:buChar char="•"/>
            </a:pPr>
            <a:r>
              <a:rPr lang="es-CO" sz="1600" b="0" dirty="0">
                <a:solidFill>
                  <a:srgbClr val="231F20"/>
                </a:solidFill>
                <a:latin typeface="Poppins"/>
                <a:cs typeface="Poppins"/>
              </a:rPr>
              <a:t>Análisis de conflicto continuo, con grupos vulnerables incluidos</a:t>
            </a:r>
          </a:p>
          <a:p>
            <a:pPr marL="190000" indent="-190000">
              <a:spcAft>
                <a:spcPts val="600"/>
              </a:spcAft>
              <a:buClr>
                <a:srgbClr val="EF5828"/>
              </a:buClr>
              <a:buFont typeface="Arial"/>
              <a:buChar char="•"/>
            </a:pPr>
            <a:r>
              <a:rPr lang="es-CO" sz="1600" b="0" dirty="0">
                <a:solidFill>
                  <a:srgbClr val="231F20"/>
                </a:solidFill>
                <a:latin typeface="Poppins"/>
                <a:cs typeface="Poppins"/>
              </a:rPr>
              <a:t>Desinversión si los impactos no se pueden mitigar</a:t>
            </a:r>
          </a:p>
        </p:txBody>
      </p:sp>
      <p:sp>
        <p:nvSpPr>
          <p:cNvPr id="511" name="S511"/>
          <p:cNvSpPr/>
          <p:nvPr/>
        </p:nvSpPr>
        <p:spPr>
          <a:xfrm>
            <a:off x="838200" y="8039100"/>
            <a:ext cx="4978400" cy="863600"/>
          </a:xfrm>
          <a:prstGeom prst="rect">
            <a:avLst/>
          </a:prstGeom>
          <a:noFill/>
          <a:ln>
            <a:noFill/>
          </a:ln>
        </p:spPr>
        <p:txBody>
          <a:bodyPr wrap="square" lIns="0" tIns="0" rIns="0" bIns="0" anchor="t"/>
          <a:lstStyle/>
          <a:p>
            <a:pPr algn="just">
              <a:buNone/>
            </a:pPr>
            <a:r>
              <a:rPr lang="es-CO" sz="1700" b="0" dirty="0">
                <a:solidFill>
                  <a:srgbClr val="231F20"/>
                </a:solidFill>
                <a:latin typeface="Poppins"/>
                <a:cs typeface="Poppins"/>
              </a:rPr>
              <a:t>No se trata de estigmatizar a los actores formales o artesanales, sino de visibilizar los vínculos entre actores y prácticas que vulneran derechos.</a:t>
            </a:r>
          </a:p>
        </p:txBody>
      </p:sp>
      <p:pic>
        <p:nvPicPr>
          <p:cNvPr id="14" name="Imagen 13">
            <a:extLst>
              <a:ext uri="{FF2B5EF4-FFF2-40B4-BE49-F238E27FC236}">
                <a16:creationId xmlns:a16="http://schemas.microsoft.com/office/drawing/2014/main" id="{CEBE233D-38BA-152F-DE9E-79C8CEAFB422}"/>
              </a:ext>
            </a:extLst>
          </p:cNvPr>
          <p:cNvPicPr>
            <a:picLocks noChangeAspect="1"/>
          </p:cNvPicPr>
          <p:nvPr/>
        </p:nvPicPr>
        <p:blipFill>
          <a:blip r:embed="rId5"/>
          <a:stretch>
            <a:fillRect/>
          </a:stretch>
        </p:blipFill>
        <p:spPr>
          <a:xfrm>
            <a:off x="6921498" y="2912719"/>
            <a:ext cx="6099780" cy="7010786"/>
          </a:xfrm>
          <a:prstGeom prst="rect">
            <a:avLst/>
          </a:prstGeom>
        </p:spPr>
      </p:pic>
      <p:sp>
        <p:nvSpPr>
          <p:cNvPr id="15" name="Rectángulo 14">
            <a:extLst>
              <a:ext uri="{FF2B5EF4-FFF2-40B4-BE49-F238E27FC236}">
                <a16:creationId xmlns:a16="http://schemas.microsoft.com/office/drawing/2014/main" id="{05773F5F-A5B6-EE47-A982-FC3789073CA7}"/>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16" name="CuadroTexto 15">
            <a:extLst>
              <a:ext uri="{FF2B5EF4-FFF2-40B4-BE49-F238E27FC236}">
                <a16:creationId xmlns:a16="http://schemas.microsoft.com/office/drawing/2014/main" id="{2F385E58-3296-8548-A781-0C4CCB28BF70}"/>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SEGURIDAD FÍSICA</a:t>
            </a:r>
          </a:p>
        </p:txBody>
      </p:sp>
      <p:sp>
        <p:nvSpPr>
          <p:cNvPr id="4" name="Rectángulo 3">
            <a:extLst>
              <a:ext uri="{FF2B5EF4-FFF2-40B4-BE49-F238E27FC236}">
                <a16:creationId xmlns:a16="http://schemas.microsoft.com/office/drawing/2014/main" id="{7B68791D-FFE1-EF45-ACDA-6F3E23C15464}"/>
              </a:ext>
            </a:extLst>
          </p:cNvPr>
          <p:cNvSpPr/>
          <p:nvPr/>
        </p:nvSpPr>
        <p:spPr>
          <a:xfrm>
            <a:off x="535459" y="7974443"/>
            <a:ext cx="88900" cy="11684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Tree>
    <p:extLst>
      <p:ext uri="{BB962C8B-B14F-4D97-AF65-F5344CB8AC3E}">
        <p14:creationId xmlns:p14="http://schemas.microsoft.com/office/powerpoint/2010/main" val="2477058812"/>
      </p:ext>
    </p:extLst>
  </p:cSld>
  <p:clrMapOvr>
    <a:masterClrMapping/>
  </p:clrMapOvr>
  <p:transition>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6281400" y="-114300"/>
            <a:ext cx="2006600" cy="1943100"/>
            <a:chOff x="0" y="0"/>
            <a:chExt cx="3240118" cy="3131687"/>
          </a:xfrm>
        </p:grpSpPr>
        <p:sp>
          <p:nvSpPr>
            <p:cNvPr id="7" name="TextBox 7"/>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8" name="Freeform 8"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2"/>
              <a:stretch>
                <a:fillRect l="-335373"/>
              </a:stretch>
            </a:blipFill>
          </p:spPr>
          <p:txBody>
            <a:bodyPr/>
            <a:lstStyle/>
            <a:p>
              <a:endParaRPr lang="es-ES_tradnl"/>
            </a:p>
          </p:txBody>
        </p:sp>
        <p:sp>
          <p:nvSpPr>
            <p:cNvPr id="9" name="TextBox 9"/>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0" name="TextBox 10"/>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1" name="TextBox 11"/>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2" name="TextBox 12"/>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3" name="Freeform 13"/>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14" name="Freeform 14"/>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sp>
        <p:nvSpPr>
          <p:cNvPr id="501" name="S501"/>
          <p:cNvSpPr/>
          <p:nvPr/>
        </p:nvSpPr>
        <p:spPr>
          <a:xfrm>
            <a:off x="1257300" y="1168400"/>
            <a:ext cx="14605000" cy="736600"/>
          </a:xfrm>
          <a:prstGeom prst="rect">
            <a:avLst/>
          </a:prstGeom>
          <a:noFill/>
          <a:ln>
            <a:noFill/>
          </a:ln>
        </p:spPr>
        <p:txBody>
          <a:bodyPr wrap="square" lIns="0" tIns="0" rIns="0" bIns="0" anchor="t" anchorCtr="0">
            <a:noAutofit/>
          </a:bodyPr>
          <a:lstStyle/>
          <a:p>
            <a:pPr algn="just">
              <a:buNone/>
            </a:pPr>
            <a:r>
              <a:rPr lang="es-CO" sz="3600" b="1" dirty="0">
                <a:solidFill>
                  <a:srgbClr val="1A401F"/>
                </a:solidFill>
                <a:latin typeface="Poppins Bold"/>
                <a:cs typeface="Poppins Bold"/>
              </a:rPr>
              <a:t>Legalidad y previsibilidad de la ley</a:t>
            </a:r>
          </a:p>
        </p:txBody>
      </p:sp>
      <p:sp>
        <p:nvSpPr>
          <p:cNvPr id="502" name="S502"/>
          <p:cNvSpPr/>
          <p:nvPr/>
        </p:nvSpPr>
        <p:spPr>
          <a:xfrm>
            <a:off x="1028700" y="2489200"/>
            <a:ext cx="15748000" cy="660400"/>
          </a:xfrm>
          <a:prstGeom prst="rect">
            <a:avLst/>
          </a:prstGeom>
          <a:noFill/>
          <a:ln>
            <a:noFill/>
          </a:ln>
        </p:spPr>
        <p:txBody>
          <a:bodyPr wrap="square" lIns="0" tIns="0" rIns="0" bIns="0" anchor="t"/>
          <a:lstStyle/>
          <a:p>
            <a:pPr algn="just">
              <a:buNone/>
            </a:pPr>
            <a:r>
              <a:rPr lang="es-CO" sz="2100" b="1" dirty="0">
                <a:solidFill>
                  <a:srgbClr val="2B484C"/>
                </a:solidFill>
                <a:latin typeface="Poppins Bold"/>
                <a:cs typeface="Poppins Bold"/>
              </a:rPr>
              <a:t>La seguridad jurídica (estabilidad, coherencia y aplicabilidad del marco legal) es otro pilar fundamental.</a:t>
            </a:r>
          </a:p>
        </p:txBody>
      </p:sp>
      <p:sp>
        <p:nvSpPr>
          <p:cNvPr id="503" name="S503"/>
          <p:cNvSpPr/>
          <p:nvPr/>
        </p:nvSpPr>
        <p:spPr>
          <a:xfrm>
            <a:off x="1028700" y="3429000"/>
            <a:ext cx="5080000" cy="2032000"/>
          </a:xfrm>
          <a:prstGeom prst="roundRect">
            <a:avLst/>
          </a:prstGeom>
          <a:solidFill>
            <a:srgbClr val="EBF3F9"/>
          </a:solidFill>
          <a:ln>
            <a:noFill/>
          </a:ln>
        </p:spPr>
        <p:txBody>
          <a:bodyPr wrap="square" lIns="0" tIns="0" rIns="0" bIns="0" anchor="t"/>
          <a:lstStyle/>
          <a:p>
            <a:endParaRPr lang="es-CO"/>
          </a:p>
        </p:txBody>
      </p:sp>
      <p:sp>
        <p:nvSpPr>
          <p:cNvPr id="504" name="S504"/>
          <p:cNvSpPr/>
          <p:nvPr/>
        </p:nvSpPr>
        <p:spPr>
          <a:xfrm>
            <a:off x="1028700" y="3429000"/>
            <a:ext cx="5080000" cy="76200"/>
          </a:xfrm>
          <a:prstGeom prst="rect">
            <a:avLst/>
          </a:prstGeom>
          <a:solidFill>
            <a:srgbClr val="2B484C"/>
          </a:solidFill>
          <a:ln>
            <a:noFill/>
          </a:ln>
        </p:spPr>
        <p:txBody>
          <a:bodyPr wrap="square" lIns="0" tIns="0" rIns="0" bIns="0" anchor="t"/>
          <a:lstStyle/>
          <a:p>
            <a:endParaRPr lang="es-CO"/>
          </a:p>
        </p:txBody>
      </p:sp>
      <p:sp>
        <p:nvSpPr>
          <p:cNvPr id="505" name="S505"/>
          <p:cNvSpPr/>
          <p:nvPr/>
        </p:nvSpPr>
        <p:spPr>
          <a:xfrm>
            <a:off x="1333500" y="3530600"/>
            <a:ext cx="4470400" cy="1828800"/>
          </a:xfrm>
          <a:prstGeom prst="rect">
            <a:avLst/>
          </a:prstGeom>
          <a:noFill/>
          <a:ln>
            <a:noFill/>
          </a:ln>
        </p:spPr>
        <p:txBody>
          <a:bodyPr wrap="square" lIns="0" tIns="0" rIns="0" bIns="0" anchor="ctr"/>
          <a:lstStyle/>
          <a:p>
            <a:pPr algn="just">
              <a:buNone/>
            </a:pPr>
            <a:r>
              <a:rPr lang="es-CO" sz="1900" b="0" dirty="0">
                <a:solidFill>
                  <a:srgbClr val="231F20"/>
                </a:solidFill>
                <a:latin typeface="Poppins"/>
                <a:cs typeface="Poppins"/>
              </a:rPr>
              <a:t>Superposición de títulos y licencias de tenedores de buena fe.</a:t>
            </a:r>
          </a:p>
        </p:txBody>
      </p:sp>
      <p:sp>
        <p:nvSpPr>
          <p:cNvPr id="506" name="S506"/>
          <p:cNvSpPr/>
          <p:nvPr/>
        </p:nvSpPr>
        <p:spPr>
          <a:xfrm>
            <a:off x="6362700" y="3429000"/>
            <a:ext cx="5080000" cy="2032000"/>
          </a:xfrm>
          <a:prstGeom prst="roundRect">
            <a:avLst/>
          </a:prstGeom>
          <a:solidFill>
            <a:srgbClr val="EBF3F9"/>
          </a:solidFill>
          <a:ln>
            <a:noFill/>
          </a:ln>
        </p:spPr>
        <p:txBody>
          <a:bodyPr wrap="square" lIns="0" tIns="0" rIns="0" bIns="0" anchor="t"/>
          <a:lstStyle/>
          <a:p>
            <a:endParaRPr lang="es-CO"/>
          </a:p>
        </p:txBody>
      </p:sp>
      <p:sp>
        <p:nvSpPr>
          <p:cNvPr id="507" name="S507"/>
          <p:cNvSpPr/>
          <p:nvPr/>
        </p:nvSpPr>
        <p:spPr>
          <a:xfrm>
            <a:off x="6362700" y="3429000"/>
            <a:ext cx="5080000" cy="76200"/>
          </a:xfrm>
          <a:prstGeom prst="rect">
            <a:avLst/>
          </a:prstGeom>
          <a:solidFill>
            <a:srgbClr val="3E8C86"/>
          </a:solidFill>
          <a:ln>
            <a:noFill/>
          </a:ln>
        </p:spPr>
        <p:txBody>
          <a:bodyPr wrap="square" lIns="0" tIns="0" rIns="0" bIns="0" anchor="t"/>
          <a:lstStyle/>
          <a:p>
            <a:endParaRPr lang="es-CO"/>
          </a:p>
        </p:txBody>
      </p:sp>
      <p:sp>
        <p:nvSpPr>
          <p:cNvPr id="508" name="S508"/>
          <p:cNvSpPr/>
          <p:nvPr/>
        </p:nvSpPr>
        <p:spPr>
          <a:xfrm>
            <a:off x="6667500" y="3530600"/>
            <a:ext cx="4470400" cy="1828800"/>
          </a:xfrm>
          <a:prstGeom prst="rect">
            <a:avLst/>
          </a:prstGeom>
          <a:noFill/>
          <a:ln>
            <a:noFill/>
          </a:ln>
        </p:spPr>
        <p:txBody>
          <a:bodyPr wrap="square" lIns="0" tIns="0" rIns="0" bIns="0" anchor="ctr"/>
          <a:lstStyle/>
          <a:p>
            <a:pPr algn="just">
              <a:buNone/>
            </a:pPr>
            <a:r>
              <a:rPr lang="es-CO" sz="1900" b="0" dirty="0">
                <a:solidFill>
                  <a:srgbClr val="231F20"/>
                </a:solidFill>
                <a:latin typeface="Poppins"/>
                <a:cs typeface="Poppins"/>
              </a:rPr>
              <a:t>Riesgo de desconocimiento de derechos adquiridos.</a:t>
            </a:r>
          </a:p>
        </p:txBody>
      </p:sp>
      <p:sp>
        <p:nvSpPr>
          <p:cNvPr id="509" name="S509"/>
          <p:cNvSpPr/>
          <p:nvPr/>
        </p:nvSpPr>
        <p:spPr>
          <a:xfrm>
            <a:off x="11696700" y="3429000"/>
            <a:ext cx="5080000" cy="2032000"/>
          </a:xfrm>
          <a:prstGeom prst="roundRect">
            <a:avLst/>
          </a:prstGeom>
          <a:solidFill>
            <a:srgbClr val="EBF3F9"/>
          </a:solidFill>
          <a:ln>
            <a:noFill/>
          </a:ln>
        </p:spPr>
        <p:txBody>
          <a:bodyPr wrap="square" lIns="0" tIns="0" rIns="0" bIns="0" anchor="t"/>
          <a:lstStyle/>
          <a:p>
            <a:endParaRPr lang="es-CO"/>
          </a:p>
        </p:txBody>
      </p:sp>
      <p:sp>
        <p:nvSpPr>
          <p:cNvPr id="510" name="S510"/>
          <p:cNvSpPr/>
          <p:nvPr/>
        </p:nvSpPr>
        <p:spPr>
          <a:xfrm>
            <a:off x="11696700" y="3429000"/>
            <a:ext cx="5080000" cy="76200"/>
          </a:xfrm>
          <a:prstGeom prst="rect">
            <a:avLst/>
          </a:prstGeom>
          <a:solidFill>
            <a:srgbClr val="53A9A3"/>
          </a:solidFill>
          <a:ln>
            <a:noFill/>
          </a:ln>
        </p:spPr>
        <p:txBody>
          <a:bodyPr wrap="square" lIns="0" tIns="0" rIns="0" bIns="0" anchor="t"/>
          <a:lstStyle/>
          <a:p>
            <a:endParaRPr lang="es-CO"/>
          </a:p>
        </p:txBody>
      </p:sp>
      <p:sp>
        <p:nvSpPr>
          <p:cNvPr id="511" name="S511"/>
          <p:cNvSpPr/>
          <p:nvPr/>
        </p:nvSpPr>
        <p:spPr>
          <a:xfrm>
            <a:off x="12001500" y="3530600"/>
            <a:ext cx="4470400" cy="1828800"/>
          </a:xfrm>
          <a:prstGeom prst="rect">
            <a:avLst/>
          </a:prstGeom>
          <a:noFill/>
          <a:ln>
            <a:noFill/>
          </a:ln>
        </p:spPr>
        <p:txBody>
          <a:bodyPr wrap="square" lIns="0" tIns="0" rIns="0" bIns="0" anchor="ctr"/>
          <a:lstStyle/>
          <a:p>
            <a:pPr algn="just">
              <a:buNone/>
            </a:pPr>
            <a:r>
              <a:rPr lang="es-CO" sz="1900" b="0" dirty="0">
                <a:solidFill>
                  <a:srgbClr val="231F20"/>
                </a:solidFill>
                <a:latin typeface="Poppins"/>
                <a:cs typeface="Poppins"/>
              </a:rPr>
              <a:t>Lentitud, ineficiencia, descoordinación o contradicción de las autoridades mineras y ambientales.</a:t>
            </a:r>
          </a:p>
        </p:txBody>
      </p:sp>
      <p:sp>
        <p:nvSpPr>
          <p:cNvPr id="512" name="S512"/>
          <p:cNvSpPr/>
          <p:nvPr/>
        </p:nvSpPr>
        <p:spPr>
          <a:xfrm>
            <a:off x="1028700" y="5715000"/>
            <a:ext cx="5080000" cy="2032000"/>
          </a:xfrm>
          <a:prstGeom prst="roundRect">
            <a:avLst/>
          </a:prstGeom>
          <a:solidFill>
            <a:srgbClr val="EBF3F9"/>
          </a:solidFill>
          <a:ln>
            <a:noFill/>
          </a:ln>
        </p:spPr>
        <p:txBody>
          <a:bodyPr wrap="square" lIns="0" tIns="0" rIns="0" bIns="0" anchor="t"/>
          <a:lstStyle/>
          <a:p>
            <a:endParaRPr lang="es-CO"/>
          </a:p>
        </p:txBody>
      </p:sp>
      <p:sp>
        <p:nvSpPr>
          <p:cNvPr id="513" name="S513"/>
          <p:cNvSpPr/>
          <p:nvPr/>
        </p:nvSpPr>
        <p:spPr>
          <a:xfrm>
            <a:off x="1028700" y="5715000"/>
            <a:ext cx="5080000" cy="76200"/>
          </a:xfrm>
          <a:prstGeom prst="rect">
            <a:avLst/>
          </a:prstGeom>
          <a:solidFill>
            <a:srgbClr val="E97132"/>
          </a:solidFill>
          <a:ln>
            <a:noFill/>
          </a:ln>
        </p:spPr>
        <p:txBody>
          <a:bodyPr wrap="square" lIns="0" tIns="0" rIns="0" bIns="0" anchor="t"/>
          <a:lstStyle/>
          <a:p>
            <a:endParaRPr lang="es-CO"/>
          </a:p>
        </p:txBody>
      </p:sp>
      <p:sp>
        <p:nvSpPr>
          <p:cNvPr id="514" name="S514"/>
          <p:cNvSpPr/>
          <p:nvPr/>
        </p:nvSpPr>
        <p:spPr>
          <a:xfrm>
            <a:off x="1333500" y="5816600"/>
            <a:ext cx="4470400" cy="1828800"/>
          </a:xfrm>
          <a:prstGeom prst="rect">
            <a:avLst/>
          </a:prstGeom>
          <a:noFill/>
          <a:ln>
            <a:noFill/>
          </a:ln>
        </p:spPr>
        <p:txBody>
          <a:bodyPr wrap="square" lIns="0" tIns="0" rIns="0" bIns="0" anchor="ctr"/>
          <a:lstStyle/>
          <a:p>
            <a:pPr algn="just">
              <a:buNone/>
            </a:pPr>
            <a:r>
              <a:rPr lang="es-CO" sz="1900" b="0" dirty="0">
                <a:solidFill>
                  <a:srgbClr val="231F20"/>
                </a:solidFill>
                <a:latin typeface="Poppins"/>
                <a:cs typeface="Poppins"/>
              </a:rPr>
              <a:t>Desconexión entre la normatividad nacional y la realidad territorial.</a:t>
            </a:r>
          </a:p>
        </p:txBody>
      </p:sp>
      <p:sp>
        <p:nvSpPr>
          <p:cNvPr id="515" name="S515"/>
          <p:cNvSpPr/>
          <p:nvPr/>
        </p:nvSpPr>
        <p:spPr>
          <a:xfrm>
            <a:off x="6362700" y="5715000"/>
            <a:ext cx="5080000" cy="2032000"/>
          </a:xfrm>
          <a:prstGeom prst="roundRect">
            <a:avLst/>
          </a:prstGeom>
          <a:solidFill>
            <a:srgbClr val="EBF3F9"/>
          </a:solidFill>
          <a:ln>
            <a:noFill/>
          </a:ln>
        </p:spPr>
        <p:txBody>
          <a:bodyPr wrap="square" lIns="0" tIns="0" rIns="0" bIns="0" anchor="t"/>
          <a:lstStyle/>
          <a:p>
            <a:endParaRPr lang="es-CO"/>
          </a:p>
        </p:txBody>
      </p:sp>
      <p:sp>
        <p:nvSpPr>
          <p:cNvPr id="516" name="S516"/>
          <p:cNvSpPr/>
          <p:nvPr/>
        </p:nvSpPr>
        <p:spPr>
          <a:xfrm>
            <a:off x="6362700" y="5715000"/>
            <a:ext cx="5080000" cy="76200"/>
          </a:xfrm>
          <a:prstGeom prst="rect">
            <a:avLst/>
          </a:prstGeom>
          <a:solidFill>
            <a:srgbClr val="EF5828"/>
          </a:solidFill>
          <a:ln>
            <a:noFill/>
          </a:ln>
        </p:spPr>
        <p:txBody>
          <a:bodyPr wrap="square" lIns="0" tIns="0" rIns="0" bIns="0" anchor="t"/>
          <a:lstStyle/>
          <a:p>
            <a:endParaRPr lang="es-CO"/>
          </a:p>
        </p:txBody>
      </p:sp>
      <p:sp>
        <p:nvSpPr>
          <p:cNvPr id="517" name="S517"/>
          <p:cNvSpPr/>
          <p:nvPr/>
        </p:nvSpPr>
        <p:spPr>
          <a:xfrm>
            <a:off x="6667500" y="5816600"/>
            <a:ext cx="4470400" cy="1828800"/>
          </a:xfrm>
          <a:prstGeom prst="rect">
            <a:avLst/>
          </a:prstGeom>
          <a:noFill/>
          <a:ln>
            <a:noFill/>
          </a:ln>
        </p:spPr>
        <p:txBody>
          <a:bodyPr wrap="square" lIns="0" tIns="0" rIns="0" bIns="0" anchor="ctr"/>
          <a:lstStyle/>
          <a:p>
            <a:pPr algn="just">
              <a:buNone/>
            </a:pPr>
            <a:r>
              <a:rPr lang="es-CO" sz="1900" b="0" dirty="0">
                <a:solidFill>
                  <a:srgbClr val="231F20"/>
                </a:solidFill>
                <a:latin typeface="Poppins"/>
                <a:cs typeface="Poppins"/>
              </a:rPr>
              <a:t>Falta de claridad y viabilidad en las rutas de formalización para la MAPE.</a:t>
            </a:r>
          </a:p>
        </p:txBody>
      </p:sp>
      <p:sp>
        <p:nvSpPr>
          <p:cNvPr id="518" name="S518"/>
          <p:cNvSpPr/>
          <p:nvPr/>
        </p:nvSpPr>
        <p:spPr>
          <a:xfrm>
            <a:off x="11696700" y="5715000"/>
            <a:ext cx="5080000" cy="2032000"/>
          </a:xfrm>
          <a:prstGeom prst="roundRect">
            <a:avLst/>
          </a:prstGeom>
          <a:solidFill>
            <a:srgbClr val="EBF3F9"/>
          </a:solidFill>
          <a:ln>
            <a:noFill/>
          </a:ln>
        </p:spPr>
        <p:txBody>
          <a:bodyPr wrap="square" lIns="0" tIns="0" rIns="0" bIns="0" anchor="t"/>
          <a:lstStyle/>
          <a:p>
            <a:endParaRPr lang="es-CO"/>
          </a:p>
        </p:txBody>
      </p:sp>
      <p:sp>
        <p:nvSpPr>
          <p:cNvPr id="519" name="S519"/>
          <p:cNvSpPr/>
          <p:nvPr/>
        </p:nvSpPr>
        <p:spPr>
          <a:xfrm>
            <a:off x="11696700" y="5715000"/>
            <a:ext cx="5080000" cy="76200"/>
          </a:xfrm>
          <a:prstGeom prst="rect">
            <a:avLst/>
          </a:prstGeom>
          <a:solidFill>
            <a:srgbClr val="2B484C"/>
          </a:solidFill>
          <a:ln>
            <a:noFill/>
          </a:ln>
        </p:spPr>
        <p:txBody>
          <a:bodyPr wrap="square" lIns="0" tIns="0" rIns="0" bIns="0" anchor="t"/>
          <a:lstStyle/>
          <a:p>
            <a:endParaRPr lang="es-CO"/>
          </a:p>
        </p:txBody>
      </p:sp>
      <p:sp>
        <p:nvSpPr>
          <p:cNvPr id="520" name="S520"/>
          <p:cNvSpPr/>
          <p:nvPr/>
        </p:nvSpPr>
        <p:spPr>
          <a:xfrm>
            <a:off x="12001500" y="5816600"/>
            <a:ext cx="4470400" cy="1828800"/>
          </a:xfrm>
          <a:prstGeom prst="rect">
            <a:avLst/>
          </a:prstGeom>
          <a:noFill/>
          <a:ln>
            <a:noFill/>
          </a:ln>
        </p:spPr>
        <p:txBody>
          <a:bodyPr wrap="square" lIns="0" tIns="0" rIns="0" bIns="0" anchor="ctr"/>
          <a:lstStyle/>
          <a:p>
            <a:pPr algn="just">
              <a:buNone/>
            </a:pPr>
            <a:r>
              <a:rPr lang="es-CO" sz="1900" b="0" dirty="0">
                <a:solidFill>
                  <a:srgbClr val="231F20"/>
                </a:solidFill>
                <a:latin typeface="Poppins"/>
                <a:cs typeface="Poppins"/>
              </a:rPr>
              <a:t>Ambigüedad frente a la minería informal no criminal.</a:t>
            </a:r>
          </a:p>
        </p:txBody>
      </p:sp>
      <p:sp>
        <p:nvSpPr>
          <p:cNvPr id="521" name="S521"/>
          <p:cNvSpPr/>
          <p:nvPr/>
        </p:nvSpPr>
        <p:spPr>
          <a:xfrm>
            <a:off x="1028700" y="8153400"/>
            <a:ext cx="15748000" cy="558800"/>
          </a:xfrm>
          <a:prstGeom prst="rect">
            <a:avLst/>
          </a:prstGeom>
          <a:noFill/>
          <a:ln>
            <a:noFill/>
          </a:ln>
        </p:spPr>
        <p:txBody>
          <a:bodyPr wrap="square" lIns="0" tIns="0" rIns="0" bIns="0" anchor="t"/>
          <a:lstStyle/>
          <a:p>
            <a:pPr algn="just">
              <a:buNone/>
            </a:pPr>
            <a:r>
              <a:rPr lang="es-CO" sz="1800" b="0" dirty="0">
                <a:solidFill>
                  <a:srgbClr val="596B7A"/>
                </a:solidFill>
                <a:latin typeface="Poppins"/>
                <a:cs typeface="Poppins"/>
              </a:rPr>
              <a:t>EFECTOS DIFERENCIADOS: para las empresas formales, mayores costos, incertidumbre regulatoria y riesgos reputacionales; para los pequeños mineros, barreras de entrada al sistema legal, exposición a sanciones y criminalización.</a:t>
            </a:r>
          </a:p>
        </p:txBody>
      </p:sp>
      <p:sp>
        <p:nvSpPr>
          <p:cNvPr id="522" name="S522"/>
          <p:cNvSpPr/>
          <p:nvPr/>
        </p:nvSpPr>
        <p:spPr>
          <a:xfrm>
            <a:off x="1028700" y="9652000"/>
            <a:ext cx="15748000" cy="381000"/>
          </a:xfrm>
          <a:prstGeom prst="rect">
            <a:avLst/>
          </a:prstGeom>
          <a:noFill/>
          <a:ln>
            <a:noFill/>
          </a:ln>
        </p:spPr>
        <p:txBody>
          <a:bodyPr wrap="square" lIns="0" tIns="0" rIns="0" bIns="0" anchor="t"/>
          <a:lstStyle/>
          <a:p>
            <a:pPr algn="just">
              <a:buNone/>
            </a:pPr>
            <a:r>
              <a:rPr lang="es-CO" sz="1700" b="0" dirty="0">
                <a:solidFill>
                  <a:srgbClr val="4A5A66"/>
                </a:solidFill>
                <a:latin typeface="Poppins"/>
                <a:cs typeface="Poppins"/>
              </a:rPr>
              <a:t>Fuente: p. 28. Ilustración 5 del documento fuente, pendiente de insertar.</a:t>
            </a:r>
          </a:p>
        </p:txBody>
      </p:sp>
      <p:sp>
        <p:nvSpPr>
          <p:cNvPr id="2" name="Rectángulo 1">
            <a:extLst>
              <a:ext uri="{FF2B5EF4-FFF2-40B4-BE49-F238E27FC236}">
                <a16:creationId xmlns:a16="http://schemas.microsoft.com/office/drawing/2014/main" id="{57D04B23-E03F-2E48-9F01-F427CCE57441}"/>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3" name="CuadroTexto 2">
            <a:extLst>
              <a:ext uri="{FF2B5EF4-FFF2-40B4-BE49-F238E27FC236}">
                <a16:creationId xmlns:a16="http://schemas.microsoft.com/office/drawing/2014/main" id="{59DF705A-9090-0743-A517-1CDD89ABCE95}"/>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SEGURIDAD JURÍDICA</a:t>
            </a:r>
          </a:p>
        </p:txBody>
      </p:sp>
    </p:spTree>
    <p:extLst>
      <p:ext uri="{BB962C8B-B14F-4D97-AF65-F5344CB8AC3E}">
        <p14:creationId xmlns:p14="http://schemas.microsoft.com/office/powerpoint/2010/main" val="2319169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6281400" y="-114300"/>
            <a:ext cx="2006600" cy="1943100"/>
            <a:chOff x="0" y="0"/>
            <a:chExt cx="3240118" cy="3131687"/>
          </a:xfrm>
        </p:grpSpPr>
        <p:sp>
          <p:nvSpPr>
            <p:cNvPr id="7" name="TextBox 7"/>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8" name="Freeform 8"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2"/>
              <a:stretch>
                <a:fillRect l="-335373"/>
              </a:stretch>
            </a:blipFill>
          </p:spPr>
          <p:txBody>
            <a:bodyPr/>
            <a:lstStyle/>
            <a:p>
              <a:endParaRPr lang="es-ES_tradnl"/>
            </a:p>
          </p:txBody>
        </p:sp>
        <p:sp>
          <p:nvSpPr>
            <p:cNvPr id="9" name="TextBox 9"/>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0" name="TextBox 10"/>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1" name="TextBox 11"/>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2" name="TextBox 12"/>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3" name="Freeform 13"/>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14" name="Freeform 14"/>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sp>
        <p:nvSpPr>
          <p:cNvPr id="30" name="Rectángulo 29">
            <a:extLst>
              <a:ext uri="{FF2B5EF4-FFF2-40B4-BE49-F238E27FC236}">
                <a16:creationId xmlns:a16="http://schemas.microsoft.com/office/drawing/2014/main" id="{3BC70EFB-6975-3F40-9DB9-BA287B53FCE5}"/>
              </a:ext>
            </a:extLst>
          </p:cNvPr>
          <p:cNvSpPr/>
          <p:nvPr/>
        </p:nvSpPr>
        <p:spPr>
          <a:xfrm>
            <a:off x="1028700" y="381000"/>
            <a:ext cx="63500" cy="16510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1" name="CuadroTexto 30">
            <a:extLst>
              <a:ext uri="{FF2B5EF4-FFF2-40B4-BE49-F238E27FC236}">
                <a16:creationId xmlns:a16="http://schemas.microsoft.com/office/drawing/2014/main" id="{FDBFEBCB-440B-BC46-A043-CB67FA3A7B67}"/>
              </a:ext>
            </a:extLst>
          </p:cNvPr>
          <p:cNvSpPr txBox="1"/>
          <p:nvPr/>
        </p:nvSpPr>
        <p:spPr>
          <a:xfrm>
            <a:off x="1257300" y="431800"/>
            <a:ext cx="11430000" cy="304800"/>
          </a:xfrm>
          <a:prstGeom prst="rect">
            <a:avLst/>
          </a:prstGeom>
          <a:noFill/>
        </p:spPr>
        <p:txBody>
          <a:bodyPr vertOverflow="overflow" vert="horz" wrap="square" rtlCol="0" anchor="t">
            <a:noAutofit/>
          </a:bodyPr>
          <a:lstStyle/>
          <a:p>
            <a:pPr algn="l"/>
            <a:r>
              <a:rPr lang="es-ES_tradnl" b="1">
                <a:solidFill>
                  <a:srgbClr val="EF5828"/>
                </a:solidFill>
                <a:latin typeface="Poppins Bold"/>
                <a:cs typeface="Poppins Bold"/>
              </a:rPr>
              <a:t>ENFOQUE DIFERENCIAL</a:t>
            </a:r>
          </a:p>
        </p:txBody>
      </p:sp>
      <p:sp>
        <p:nvSpPr>
          <p:cNvPr id="32" name="CuadroTexto 31">
            <a:extLst>
              <a:ext uri="{FF2B5EF4-FFF2-40B4-BE49-F238E27FC236}">
                <a16:creationId xmlns:a16="http://schemas.microsoft.com/office/drawing/2014/main" id="{47760876-849C-9340-9B34-18F6FF526F4E}"/>
              </a:ext>
            </a:extLst>
          </p:cNvPr>
          <p:cNvSpPr txBox="1"/>
          <p:nvPr/>
        </p:nvSpPr>
        <p:spPr>
          <a:xfrm>
            <a:off x="1257300" y="1066800"/>
            <a:ext cx="14605000" cy="736600"/>
          </a:xfrm>
          <a:prstGeom prst="rect">
            <a:avLst/>
          </a:prstGeom>
          <a:noFill/>
        </p:spPr>
        <p:txBody>
          <a:bodyPr vertOverflow="overflow" vert="horz" wrap="square" rtlCol="0" anchor="t">
            <a:noAutofit/>
          </a:bodyPr>
          <a:lstStyle/>
          <a:p>
            <a:pPr algn="l"/>
            <a:r>
              <a:rPr lang="es-ES_tradnl" sz="3600" b="1">
                <a:solidFill>
                  <a:srgbClr val="1A401F"/>
                </a:solidFill>
                <a:latin typeface="Poppins Bold"/>
                <a:cs typeface="Poppins Bold"/>
              </a:rPr>
              <a:t>Las mujeres en la MAPE y en la EIM</a:t>
            </a:r>
          </a:p>
        </p:txBody>
      </p:sp>
      <p:sp>
        <p:nvSpPr>
          <p:cNvPr id="36" name="Rectángulo 35">
            <a:extLst>
              <a:ext uri="{FF2B5EF4-FFF2-40B4-BE49-F238E27FC236}">
                <a16:creationId xmlns:a16="http://schemas.microsoft.com/office/drawing/2014/main" id="{04D596B0-9298-2540-87EC-C368B360D2E1}"/>
              </a:ext>
            </a:extLst>
          </p:cNvPr>
          <p:cNvSpPr/>
          <p:nvPr/>
        </p:nvSpPr>
        <p:spPr>
          <a:xfrm>
            <a:off x="7124700" y="2413000"/>
            <a:ext cx="4826000" cy="50800"/>
          </a:xfrm>
          <a:prstGeom prst="rect">
            <a:avLst/>
          </a:prstGeom>
          <a:solidFill>
            <a:srgbClr val="3E8C8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7" name="CuadroTexto 36">
            <a:extLst>
              <a:ext uri="{FF2B5EF4-FFF2-40B4-BE49-F238E27FC236}">
                <a16:creationId xmlns:a16="http://schemas.microsoft.com/office/drawing/2014/main" id="{B6CBF89A-ED7C-2048-94BE-E36202368061}"/>
              </a:ext>
            </a:extLst>
          </p:cNvPr>
          <p:cNvSpPr txBox="1"/>
          <p:nvPr/>
        </p:nvSpPr>
        <p:spPr>
          <a:xfrm>
            <a:off x="7124700" y="2616200"/>
            <a:ext cx="4826000" cy="355600"/>
          </a:xfrm>
          <a:prstGeom prst="rect">
            <a:avLst/>
          </a:prstGeom>
          <a:noFill/>
        </p:spPr>
        <p:txBody>
          <a:bodyPr vertOverflow="overflow" vert="horz" wrap="square" rtlCol="0" anchor="t">
            <a:noAutofit/>
          </a:bodyPr>
          <a:lstStyle/>
          <a:p>
            <a:pPr algn="l"/>
            <a:r>
              <a:rPr lang="es-ES_tradnl" sz="1900" b="1">
                <a:solidFill>
                  <a:srgbClr val="3E8C86"/>
                </a:solidFill>
                <a:latin typeface="Poppins Bold"/>
                <a:cs typeface="Poppins Bold"/>
              </a:rPr>
              <a:t>QUÉ HACE FALTA EN LA MAPE</a:t>
            </a:r>
          </a:p>
        </p:txBody>
      </p:sp>
      <p:sp>
        <p:nvSpPr>
          <p:cNvPr id="38" name="CuadroTexto 37">
            <a:extLst>
              <a:ext uri="{FF2B5EF4-FFF2-40B4-BE49-F238E27FC236}">
                <a16:creationId xmlns:a16="http://schemas.microsoft.com/office/drawing/2014/main" id="{C497F6D7-3D4F-6149-B4F9-1A0215831185}"/>
              </a:ext>
            </a:extLst>
          </p:cNvPr>
          <p:cNvSpPr txBox="1"/>
          <p:nvPr/>
        </p:nvSpPr>
        <p:spPr>
          <a:xfrm>
            <a:off x="7124700" y="3073400"/>
            <a:ext cx="4826000" cy="3175000"/>
          </a:xfrm>
          <a:prstGeom prst="rect">
            <a:avLst/>
          </a:prstGeom>
          <a:noFill/>
        </p:spPr>
        <p:txBody>
          <a:bodyPr vertOverflow="overflow" vert="horz" wrap="square" rtlCol="0" anchor="t">
            <a:noAutofit/>
          </a:bodyPr>
          <a:lstStyle/>
          <a:p>
            <a:pPr algn="l"/>
            <a:r>
              <a:rPr lang="es-ES_tradnl" sz="1700">
                <a:solidFill>
                  <a:srgbClr val="231F20"/>
                </a:solidFill>
                <a:latin typeface="Poppins"/>
                <a:cs typeface="Poppins"/>
              </a:rPr>
              <a:t>Fortalecer la formalización con enfoque de género: acceso preferente a créditos, asistencia técnica, titularidad minera y programas de formación para mujeres mineras. Reconocer sus aportes a la economía local, fortalecer su organización y su rol como lideresas comunitarias.</a:t>
            </a:r>
          </a:p>
        </p:txBody>
      </p:sp>
      <p:sp>
        <p:nvSpPr>
          <p:cNvPr id="39" name="Rectángulo 38">
            <a:extLst>
              <a:ext uri="{FF2B5EF4-FFF2-40B4-BE49-F238E27FC236}">
                <a16:creationId xmlns:a16="http://schemas.microsoft.com/office/drawing/2014/main" id="{547DF5A9-397C-C645-959F-5E62763855CC}"/>
              </a:ext>
            </a:extLst>
          </p:cNvPr>
          <p:cNvSpPr/>
          <p:nvPr/>
        </p:nvSpPr>
        <p:spPr>
          <a:xfrm>
            <a:off x="12458700" y="2413000"/>
            <a:ext cx="4318000" cy="5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40" name="CuadroTexto 39">
            <a:extLst>
              <a:ext uri="{FF2B5EF4-FFF2-40B4-BE49-F238E27FC236}">
                <a16:creationId xmlns:a16="http://schemas.microsoft.com/office/drawing/2014/main" id="{96CA7AED-D758-1445-AF64-E1C4A4761678}"/>
              </a:ext>
            </a:extLst>
          </p:cNvPr>
          <p:cNvSpPr txBox="1"/>
          <p:nvPr/>
        </p:nvSpPr>
        <p:spPr>
          <a:xfrm>
            <a:off x="12458700" y="2616200"/>
            <a:ext cx="4318000" cy="355600"/>
          </a:xfrm>
          <a:prstGeom prst="rect">
            <a:avLst/>
          </a:prstGeom>
          <a:noFill/>
        </p:spPr>
        <p:txBody>
          <a:bodyPr vertOverflow="overflow" vert="horz" wrap="square" rtlCol="0" anchor="t">
            <a:noAutofit/>
          </a:bodyPr>
          <a:lstStyle/>
          <a:p>
            <a:pPr algn="l"/>
            <a:r>
              <a:rPr lang="es-ES_tradnl" sz="1900" b="1">
                <a:solidFill>
                  <a:srgbClr val="EF5828"/>
                </a:solidFill>
                <a:latin typeface="Poppins Bold"/>
                <a:cs typeface="Poppins Bold"/>
              </a:rPr>
              <a:t>LA SITUACIÓN EN LA EIM</a:t>
            </a:r>
          </a:p>
        </p:txBody>
      </p:sp>
      <p:sp>
        <p:nvSpPr>
          <p:cNvPr id="41" name="CuadroTexto 40">
            <a:extLst>
              <a:ext uri="{FF2B5EF4-FFF2-40B4-BE49-F238E27FC236}">
                <a16:creationId xmlns:a16="http://schemas.microsoft.com/office/drawing/2014/main" id="{C7B092B4-0899-3747-A668-8567545DA89D}"/>
              </a:ext>
            </a:extLst>
          </p:cNvPr>
          <p:cNvSpPr txBox="1"/>
          <p:nvPr/>
        </p:nvSpPr>
        <p:spPr>
          <a:xfrm>
            <a:off x="12458700" y="3073400"/>
            <a:ext cx="4318000" cy="3175000"/>
          </a:xfrm>
          <a:prstGeom prst="rect">
            <a:avLst/>
          </a:prstGeom>
          <a:noFill/>
        </p:spPr>
        <p:txBody>
          <a:bodyPr vertOverflow="overflow" vert="horz" wrap="square" rtlCol="0" anchor="t">
            <a:noAutofit/>
          </a:bodyPr>
          <a:lstStyle/>
          <a:p>
            <a:pPr algn="l"/>
            <a:r>
              <a:rPr lang="es-ES_tradnl" sz="1700">
                <a:solidFill>
                  <a:srgbClr val="231F20"/>
                </a:solidFill>
                <a:latin typeface="Poppins"/>
                <a:cs typeface="Poppins"/>
              </a:rPr>
              <a:t>Las mujeres pueden ser víctimas de explotación sexual, trabajo forzoso, desplazamiento, reclutamiento forzado y múltiples formas de violencia, en un entorno de ilegalidad y ausencia de garantías institucionales. El derecho a la igualdad queda radicalmente comprometido.</a:t>
            </a:r>
          </a:p>
        </p:txBody>
      </p:sp>
      <p:sp>
        <p:nvSpPr>
          <p:cNvPr id="42" name="Rectángulo 41">
            <a:extLst>
              <a:ext uri="{FF2B5EF4-FFF2-40B4-BE49-F238E27FC236}">
                <a16:creationId xmlns:a16="http://schemas.microsoft.com/office/drawing/2014/main" id="{9BC19238-C0C3-E649-B167-041FAE7DD0DF}"/>
              </a:ext>
            </a:extLst>
          </p:cNvPr>
          <p:cNvSpPr/>
          <p:nvPr/>
        </p:nvSpPr>
        <p:spPr>
          <a:xfrm>
            <a:off x="7213600" y="5972432"/>
            <a:ext cx="9652000" cy="50800"/>
          </a:xfrm>
          <a:prstGeom prst="rect">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43" name="CuadroTexto 42">
            <a:extLst>
              <a:ext uri="{FF2B5EF4-FFF2-40B4-BE49-F238E27FC236}">
                <a16:creationId xmlns:a16="http://schemas.microsoft.com/office/drawing/2014/main" id="{1F526CDF-4265-CC40-A99F-E013D866968B}"/>
              </a:ext>
            </a:extLst>
          </p:cNvPr>
          <p:cNvSpPr txBox="1"/>
          <p:nvPr/>
        </p:nvSpPr>
        <p:spPr>
          <a:xfrm>
            <a:off x="7213600" y="6175632"/>
            <a:ext cx="9652000" cy="355600"/>
          </a:xfrm>
          <a:prstGeom prst="rect">
            <a:avLst/>
          </a:prstGeom>
          <a:noFill/>
        </p:spPr>
        <p:txBody>
          <a:bodyPr vertOverflow="overflow" vert="horz" wrap="square" rtlCol="0" anchor="t">
            <a:noAutofit/>
          </a:bodyPr>
          <a:lstStyle/>
          <a:p>
            <a:pPr algn="l"/>
            <a:r>
              <a:rPr lang="es-ES_tradnl" sz="1900" b="1">
                <a:solidFill>
                  <a:srgbClr val="2B484C"/>
                </a:solidFill>
                <a:latin typeface="Poppins Bold"/>
                <a:cs typeface="Poppins Bold"/>
              </a:rPr>
              <a:t>LA RESPUESTA INSTITUCIONAL QUE SE REQUIERE</a:t>
            </a:r>
          </a:p>
        </p:txBody>
      </p:sp>
      <p:sp>
        <p:nvSpPr>
          <p:cNvPr id="44" name="CuadroTexto 43">
            <a:extLst>
              <a:ext uri="{FF2B5EF4-FFF2-40B4-BE49-F238E27FC236}">
                <a16:creationId xmlns:a16="http://schemas.microsoft.com/office/drawing/2014/main" id="{28EBB284-451D-B34E-A9CB-F91F50C91F80}"/>
              </a:ext>
            </a:extLst>
          </p:cNvPr>
          <p:cNvSpPr txBox="1"/>
          <p:nvPr/>
        </p:nvSpPr>
        <p:spPr>
          <a:xfrm>
            <a:off x="7213600" y="6632832"/>
            <a:ext cx="9652000" cy="12700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Medidas de protección, atención psicosocial, acceso a justicia y alternativas económicas para las mujeres, articuladas con estrategias de restitución de derechos, estabilización territorial y construcción de economías legales que las incorporen activamente.</a:t>
            </a:r>
          </a:p>
        </p:txBody>
      </p:sp>
      <p:sp>
        <p:nvSpPr>
          <p:cNvPr id="45" name="Rectángulo redondeado 44">
            <a:extLst>
              <a:ext uri="{FF2B5EF4-FFF2-40B4-BE49-F238E27FC236}">
                <a16:creationId xmlns:a16="http://schemas.microsoft.com/office/drawing/2014/main" id="{093E2BC4-BE32-CA4C-826E-72DA79FF7B3F}"/>
              </a:ext>
            </a:extLst>
          </p:cNvPr>
          <p:cNvSpPr/>
          <p:nvPr/>
        </p:nvSpPr>
        <p:spPr>
          <a:xfrm>
            <a:off x="7206321" y="8096800"/>
            <a:ext cx="9652000" cy="1050631"/>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46" name="Rectángulo 45">
            <a:extLst>
              <a:ext uri="{FF2B5EF4-FFF2-40B4-BE49-F238E27FC236}">
                <a16:creationId xmlns:a16="http://schemas.microsoft.com/office/drawing/2014/main" id="{91A0958A-8559-2F49-B401-FA837CAE49AA}"/>
              </a:ext>
            </a:extLst>
          </p:cNvPr>
          <p:cNvSpPr/>
          <p:nvPr/>
        </p:nvSpPr>
        <p:spPr>
          <a:xfrm>
            <a:off x="7124700" y="8096801"/>
            <a:ext cx="88900" cy="762000"/>
          </a:xfrm>
          <a:prstGeom prst="rect">
            <a:avLst/>
          </a:prstGeom>
          <a:solidFill>
            <a:srgbClr val="E97132"/>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47" name="CuadroTexto 46">
            <a:extLst>
              <a:ext uri="{FF2B5EF4-FFF2-40B4-BE49-F238E27FC236}">
                <a16:creationId xmlns:a16="http://schemas.microsoft.com/office/drawing/2014/main" id="{5245B566-D28A-FC46-8079-BD71E5AFF1F4}"/>
              </a:ext>
            </a:extLst>
          </p:cNvPr>
          <p:cNvSpPr txBox="1"/>
          <p:nvPr/>
        </p:nvSpPr>
        <p:spPr>
          <a:xfrm>
            <a:off x="7531100" y="8233031"/>
            <a:ext cx="9042400" cy="625769"/>
          </a:xfrm>
          <a:prstGeom prst="rect">
            <a:avLst/>
          </a:prstGeom>
          <a:noFill/>
        </p:spPr>
        <p:txBody>
          <a:bodyPr vertOverflow="overflow" vert="horz" wrap="square" rtlCol="0" anchor="t">
            <a:noAutofit/>
          </a:bodyPr>
          <a:lstStyle/>
          <a:p>
            <a:pPr algn="l"/>
            <a:r>
              <a:rPr lang="es-ES_tradnl" b="1" dirty="0">
                <a:solidFill>
                  <a:srgbClr val="2B484C"/>
                </a:solidFill>
                <a:latin typeface="Poppins Bold"/>
                <a:cs typeface="Poppins Bold"/>
              </a:rPr>
              <a:t>La desigualdad de género en la minería es una realidad evidente y persistente que sólo se reconoce y se busca su garantía en la minería industrial.</a:t>
            </a:r>
          </a:p>
        </p:txBody>
      </p:sp>
      <p:sp>
        <p:nvSpPr>
          <p:cNvPr id="48" name="CuadroTexto 47">
            <a:extLst>
              <a:ext uri="{FF2B5EF4-FFF2-40B4-BE49-F238E27FC236}">
                <a16:creationId xmlns:a16="http://schemas.microsoft.com/office/drawing/2014/main" id="{6CE4A0CA-3D42-B740-B1BE-A28F315639AC}"/>
              </a:ext>
            </a:extLst>
          </p:cNvPr>
          <p:cNvSpPr txBox="1"/>
          <p:nvPr/>
        </p:nvSpPr>
        <p:spPr>
          <a:xfrm>
            <a:off x="8902700" y="9735621"/>
            <a:ext cx="15748000" cy="355600"/>
          </a:xfrm>
          <a:prstGeom prst="rect">
            <a:avLst/>
          </a:prstGeom>
          <a:noFill/>
        </p:spPr>
        <p:txBody>
          <a:bodyPr vertOverflow="overflow" vert="horz" wrap="square" rtlCol="0" anchor="t">
            <a:noAutofit/>
          </a:bodyPr>
          <a:lstStyle/>
          <a:p>
            <a:pPr algn="l"/>
            <a:r>
              <a:rPr lang="es-ES_tradnl" sz="1700" dirty="0">
                <a:solidFill>
                  <a:srgbClr val="4A5A66"/>
                </a:solidFill>
                <a:latin typeface="Poppins"/>
                <a:cs typeface="Poppins"/>
              </a:rPr>
              <a:t>Fuente: pp. 33-34.</a:t>
            </a:r>
          </a:p>
        </p:txBody>
      </p:sp>
      <p:pic>
        <p:nvPicPr>
          <p:cNvPr id="2" name="Imagen 1">
            <a:extLst>
              <a:ext uri="{FF2B5EF4-FFF2-40B4-BE49-F238E27FC236}">
                <a16:creationId xmlns:a16="http://schemas.microsoft.com/office/drawing/2014/main" id="{DAD08C6C-5630-BD6A-0564-A0384CA4E9F5}"/>
              </a:ext>
            </a:extLst>
          </p:cNvPr>
          <p:cNvPicPr>
            <a:picLocks noChangeAspect="1"/>
          </p:cNvPicPr>
          <p:nvPr/>
        </p:nvPicPr>
        <p:blipFill>
          <a:blip r:embed="rId4"/>
          <a:stretch>
            <a:fillRect/>
          </a:stretch>
        </p:blipFill>
        <p:spPr>
          <a:xfrm>
            <a:off x="685800" y="2147167"/>
            <a:ext cx="5971122" cy="7893254"/>
          </a:xfrm>
          <a:prstGeom prst="rect">
            <a:avLst/>
          </a:prstGeom>
        </p:spPr>
      </p:pic>
    </p:spTree>
    <p:extLst>
      <p:ext uri="{BB962C8B-B14F-4D97-AF65-F5344CB8AC3E}">
        <p14:creationId xmlns:p14="http://schemas.microsoft.com/office/powerpoint/2010/main" val="3236534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redondeado 1">
            <a:extLst>
              <a:ext uri="{FF2B5EF4-FFF2-40B4-BE49-F238E27FC236}">
                <a16:creationId xmlns:a16="http://schemas.microsoft.com/office/drawing/2014/main" id="{36C9D0EA-4453-9043-84BD-D5561FB768FC}"/>
              </a:ext>
            </a:extLst>
          </p:cNvPr>
          <p:cNvSpPr/>
          <p:nvPr/>
        </p:nvSpPr>
        <p:spPr>
          <a:xfrm>
            <a:off x="6870700" y="7239000"/>
            <a:ext cx="9906000" cy="14732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grpSp>
        <p:nvGrpSpPr>
          <p:cNvPr id="6" name="Group 6"/>
          <p:cNvGrpSpPr/>
          <p:nvPr/>
        </p:nvGrpSpPr>
        <p:grpSpPr>
          <a:xfrm>
            <a:off x="16281400" y="-114300"/>
            <a:ext cx="2006600" cy="1943100"/>
            <a:chOff x="0" y="0"/>
            <a:chExt cx="3240118" cy="3131687"/>
          </a:xfrm>
        </p:grpSpPr>
        <p:sp>
          <p:nvSpPr>
            <p:cNvPr id="7" name="TextBox 7"/>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8" name="Freeform 8"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2"/>
              <a:stretch>
                <a:fillRect l="-335373"/>
              </a:stretch>
            </a:blipFill>
          </p:spPr>
          <p:txBody>
            <a:bodyPr/>
            <a:lstStyle/>
            <a:p>
              <a:endParaRPr lang="es-ES_tradnl"/>
            </a:p>
          </p:txBody>
        </p:sp>
        <p:sp>
          <p:nvSpPr>
            <p:cNvPr id="9" name="TextBox 9"/>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0" name="TextBox 10"/>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1" name="TextBox 11"/>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2" name="TextBox 12"/>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3" name="Freeform 13"/>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14" name="Freeform 14"/>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sp>
        <p:nvSpPr>
          <p:cNvPr id="3" name="CuadroTexto 2">
            <a:extLst>
              <a:ext uri="{FF2B5EF4-FFF2-40B4-BE49-F238E27FC236}">
                <a16:creationId xmlns:a16="http://schemas.microsoft.com/office/drawing/2014/main" id="{4387B683-2104-C547-9532-41CC82DB193A}"/>
              </a:ext>
            </a:extLst>
          </p:cNvPr>
          <p:cNvSpPr txBox="1"/>
          <p:nvPr/>
        </p:nvSpPr>
        <p:spPr>
          <a:xfrm>
            <a:off x="1257300" y="1168400"/>
            <a:ext cx="14605000" cy="736600"/>
          </a:xfrm>
          <a:prstGeom prst="rect">
            <a:avLst/>
          </a:prstGeom>
          <a:noFill/>
        </p:spPr>
        <p:txBody>
          <a:bodyPr vertOverflow="overflow" vert="horz" wrap="square" rtlCol="0" anchor="t" anchorCtr="0">
            <a:noAutofit/>
          </a:bodyPr>
          <a:lstStyle/>
          <a:p>
            <a:pPr algn="just"/>
            <a:r>
              <a:rPr lang="es-ES_tradnl" sz="3600" b="1" dirty="0">
                <a:solidFill>
                  <a:srgbClr val="1A401F"/>
                </a:solidFill>
                <a:latin typeface="Poppins Bold"/>
                <a:cs typeface="Poppins Bold"/>
              </a:rPr>
              <a:t>Los programas de formalización minera</a:t>
            </a:r>
          </a:p>
        </p:txBody>
      </p:sp>
      <p:sp>
        <p:nvSpPr>
          <p:cNvPr id="5" name="CuadroTexto 4">
            <a:extLst>
              <a:ext uri="{FF2B5EF4-FFF2-40B4-BE49-F238E27FC236}">
                <a16:creationId xmlns:a16="http://schemas.microsoft.com/office/drawing/2014/main" id="{688D34EB-A419-1B4A-AB13-F1D6B2B57233}"/>
              </a:ext>
            </a:extLst>
          </p:cNvPr>
          <p:cNvSpPr txBox="1"/>
          <p:nvPr/>
        </p:nvSpPr>
        <p:spPr>
          <a:xfrm>
            <a:off x="6870700" y="2489200"/>
            <a:ext cx="9906000" cy="406400"/>
          </a:xfrm>
          <a:prstGeom prst="rect">
            <a:avLst/>
          </a:prstGeom>
          <a:noFill/>
        </p:spPr>
        <p:txBody>
          <a:bodyPr vertOverflow="overflow" vert="horz" wrap="square" rtlCol="0" anchor="t">
            <a:noAutofit/>
          </a:bodyPr>
          <a:lstStyle/>
          <a:p>
            <a:pPr algn="just"/>
            <a:r>
              <a:rPr lang="es-ES_tradnl" sz="2000" b="1">
                <a:solidFill>
                  <a:srgbClr val="2B484C"/>
                </a:solidFill>
                <a:latin typeface="Poppins Bold"/>
                <a:cs typeface="Poppins Bold"/>
              </a:rPr>
              <a:t>LO QUE MUESTRA</a:t>
            </a:r>
          </a:p>
        </p:txBody>
      </p:sp>
      <p:sp>
        <p:nvSpPr>
          <p:cNvPr id="15" name="CuadroTexto 14">
            <a:extLst>
              <a:ext uri="{FF2B5EF4-FFF2-40B4-BE49-F238E27FC236}">
                <a16:creationId xmlns:a16="http://schemas.microsoft.com/office/drawing/2014/main" id="{9B8D33D4-909C-9547-8A8D-4A7E4543EE0D}"/>
              </a:ext>
            </a:extLst>
          </p:cNvPr>
          <p:cNvSpPr txBox="1"/>
          <p:nvPr/>
        </p:nvSpPr>
        <p:spPr>
          <a:xfrm>
            <a:off x="6870700" y="2997200"/>
            <a:ext cx="9906000" cy="1320800"/>
          </a:xfrm>
          <a:prstGeom prst="rect">
            <a:avLst/>
          </a:prstGeom>
          <a:noFill/>
        </p:spPr>
        <p:txBody>
          <a:bodyPr vertOverflow="overflow" vert="horz" wrap="square" rtlCol="0" anchor="t">
            <a:noAutofit/>
          </a:bodyPr>
          <a:lstStyle/>
          <a:p>
            <a:pPr algn="just"/>
            <a:r>
              <a:rPr lang="es-ES_tradnl" sz="2000" dirty="0">
                <a:solidFill>
                  <a:srgbClr val="231F20"/>
                </a:solidFill>
                <a:latin typeface="Poppins"/>
                <a:cs typeface="Poppins"/>
              </a:rPr>
              <a:t>Los distintos instrumentos de política desarrollados en Colombia para promover los procesos de formalización minera.</a:t>
            </a:r>
          </a:p>
        </p:txBody>
      </p:sp>
      <p:sp>
        <p:nvSpPr>
          <p:cNvPr id="16" name="Rectángulo 15">
            <a:extLst>
              <a:ext uri="{FF2B5EF4-FFF2-40B4-BE49-F238E27FC236}">
                <a16:creationId xmlns:a16="http://schemas.microsoft.com/office/drawing/2014/main" id="{4DB7CA83-C9F9-024A-8007-17DD083F8A05}"/>
              </a:ext>
            </a:extLst>
          </p:cNvPr>
          <p:cNvSpPr/>
          <p:nvPr/>
        </p:nvSpPr>
        <p:spPr>
          <a:xfrm>
            <a:off x="6870700" y="4521200"/>
            <a:ext cx="9906000" cy="5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17" name="CuadroTexto 16">
            <a:extLst>
              <a:ext uri="{FF2B5EF4-FFF2-40B4-BE49-F238E27FC236}">
                <a16:creationId xmlns:a16="http://schemas.microsoft.com/office/drawing/2014/main" id="{2F3C3B5D-EEC1-F442-81F2-3ED0D92C4535}"/>
              </a:ext>
            </a:extLst>
          </p:cNvPr>
          <p:cNvSpPr txBox="1"/>
          <p:nvPr/>
        </p:nvSpPr>
        <p:spPr>
          <a:xfrm>
            <a:off x="6870700" y="4724400"/>
            <a:ext cx="9906000" cy="406400"/>
          </a:xfrm>
          <a:prstGeom prst="rect">
            <a:avLst/>
          </a:prstGeom>
          <a:noFill/>
        </p:spPr>
        <p:txBody>
          <a:bodyPr vertOverflow="overflow" vert="horz" wrap="square" rtlCol="0" anchor="t">
            <a:noAutofit/>
          </a:bodyPr>
          <a:lstStyle/>
          <a:p>
            <a:pPr algn="just"/>
            <a:r>
              <a:rPr lang="es-ES_tradnl" sz="2000" b="1">
                <a:solidFill>
                  <a:srgbClr val="EF5828"/>
                </a:solidFill>
                <a:latin typeface="Poppins Bold"/>
                <a:cs typeface="Poppins Bold"/>
              </a:rPr>
              <a:t>LA BRECHA CENTRAL</a:t>
            </a:r>
          </a:p>
        </p:txBody>
      </p:sp>
      <p:sp>
        <p:nvSpPr>
          <p:cNvPr id="18" name="CuadroTexto 17">
            <a:extLst>
              <a:ext uri="{FF2B5EF4-FFF2-40B4-BE49-F238E27FC236}">
                <a16:creationId xmlns:a16="http://schemas.microsoft.com/office/drawing/2014/main" id="{DF8C3BB5-616E-3147-846E-B7D932E0D82C}"/>
              </a:ext>
            </a:extLst>
          </p:cNvPr>
          <p:cNvSpPr txBox="1"/>
          <p:nvPr/>
        </p:nvSpPr>
        <p:spPr>
          <a:xfrm>
            <a:off x="6870700" y="5232400"/>
            <a:ext cx="9906000" cy="1905000"/>
          </a:xfrm>
          <a:prstGeom prst="rect">
            <a:avLst/>
          </a:prstGeom>
          <a:noFill/>
        </p:spPr>
        <p:txBody>
          <a:bodyPr vertOverflow="overflow" vert="horz" wrap="square" rtlCol="0" anchor="t">
            <a:noAutofit/>
          </a:bodyPr>
          <a:lstStyle/>
          <a:p>
            <a:pPr algn="just"/>
            <a:r>
              <a:rPr lang="es-ES_tradnl" sz="2000">
                <a:solidFill>
                  <a:srgbClr val="231F20"/>
                </a:solidFill>
                <a:latin typeface="Poppins"/>
                <a:cs typeface="Poppins"/>
              </a:rPr>
              <a:t>En muchos de estos instrumentos se destaca la ausencia de un enfoque étnico que reconozca las particularidades de los derechos colectivos de los Pueblos Indígenas y comunidades NARP, y su relación con el territorio.</a:t>
            </a:r>
          </a:p>
        </p:txBody>
      </p:sp>
      <p:sp>
        <p:nvSpPr>
          <p:cNvPr id="19" name="CuadroTexto 18">
            <a:extLst>
              <a:ext uri="{FF2B5EF4-FFF2-40B4-BE49-F238E27FC236}">
                <a16:creationId xmlns:a16="http://schemas.microsoft.com/office/drawing/2014/main" id="{D4165E0A-E218-8E4C-A214-F4F8CBF412B7}"/>
              </a:ext>
            </a:extLst>
          </p:cNvPr>
          <p:cNvSpPr txBox="1"/>
          <p:nvPr/>
        </p:nvSpPr>
        <p:spPr>
          <a:xfrm>
            <a:off x="7188200" y="7442200"/>
            <a:ext cx="9347200" cy="1117600"/>
          </a:xfrm>
          <a:prstGeom prst="rect">
            <a:avLst/>
          </a:prstGeom>
          <a:noFill/>
        </p:spPr>
        <p:txBody>
          <a:bodyPr vertOverflow="overflow" vert="horz" wrap="square" rtlCol="0" anchor="t">
            <a:noAutofit/>
          </a:bodyPr>
          <a:lstStyle/>
          <a:p>
            <a:pPr algn="just"/>
            <a:r>
              <a:rPr lang="es-ES_tradnl" sz="2400" dirty="0">
                <a:solidFill>
                  <a:srgbClr val="231F20"/>
                </a:solidFill>
                <a:latin typeface="Poppins"/>
                <a:cs typeface="Poppins"/>
              </a:rPr>
              <a:t>En algunos casos la formalización ha ignorado los mecanismos internos de consulta y decisión comunitaria, debilitando la gobernanza tradicional.</a:t>
            </a:r>
          </a:p>
        </p:txBody>
      </p:sp>
      <p:pic>
        <p:nvPicPr>
          <p:cNvPr id="21" name="Imagen 20">
            <a:extLst>
              <a:ext uri="{FF2B5EF4-FFF2-40B4-BE49-F238E27FC236}">
                <a16:creationId xmlns:a16="http://schemas.microsoft.com/office/drawing/2014/main" id="{D600461E-788C-B27F-5965-179A254AD3E9}"/>
              </a:ext>
            </a:extLst>
          </p:cNvPr>
          <p:cNvPicPr>
            <a:picLocks noChangeAspect="1"/>
          </p:cNvPicPr>
          <p:nvPr/>
        </p:nvPicPr>
        <p:blipFill>
          <a:blip r:embed="rId4"/>
          <a:srcRect b="7902"/>
          <a:stretch>
            <a:fillRect/>
          </a:stretch>
        </p:blipFill>
        <p:spPr>
          <a:xfrm>
            <a:off x="533400" y="2489200"/>
            <a:ext cx="5866726" cy="6629400"/>
          </a:xfrm>
          <a:prstGeom prst="rect">
            <a:avLst/>
          </a:prstGeom>
        </p:spPr>
      </p:pic>
      <p:sp>
        <p:nvSpPr>
          <p:cNvPr id="22" name="CuadroTexto 21">
            <a:extLst>
              <a:ext uri="{FF2B5EF4-FFF2-40B4-BE49-F238E27FC236}">
                <a16:creationId xmlns:a16="http://schemas.microsoft.com/office/drawing/2014/main" id="{98033978-B8C9-A6E7-8426-6E54A3B52747}"/>
              </a:ext>
            </a:extLst>
          </p:cNvPr>
          <p:cNvSpPr txBox="1"/>
          <p:nvPr/>
        </p:nvSpPr>
        <p:spPr>
          <a:xfrm>
            <a:off x="1028700" y="9258300"/>
            <a:ext cx="5080000" cy="584200"/>
          </a:xfrm>
          <a:prstGeom prst="rect">
            <a:avLst/>
          </a:prstGeom>
          <a:noFill/>
        </p:spPr>
        <p:txBody>
          <a:bodyPr vertOverflow="overflow" vert="horz" wrap="square" rtlCol="0" anchor="t">
            <a:noAutofit/>
          </a:bodyPr>
          <a:lstStyle/>
          <a:p>
            <a:pPr algn="ctr"/>
            <a:r>
              <a:rPr lang="es-ES_tradnl" sz="1600" dirty="0">
                <a:solidFill>
                  <a:srgbClr val="4A5A66"/>
                </a:solidFill>
                <a:latin typeface="Poppins Bold"/>
                <a:cs typeface="Poppins Bold"/>
              </a:rPr>
              <a:t>Línea del tiempo de los programas de formalización en Colombia. </a:t>
            </a:r>
          </a:p>
        </p:txBody>
      </p:sp>
      <p:sp>
        <p:nvSpPr>
          <p:cNvPr id="23" name="Rectángulo 22">
            <a:extLst>
              <a:ext uri="{FF2B5EF4-FFF2-40B4-BE49-F238E27FC236}">
                <a16:creationId xmlns:a16="http://schemas.microsoft.com/office/drawing/2014/main" id="{DEDBE664-1D63-8B4C-A39C-491DA0281C25}"/>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24" name="CuadroTexto 23">
            <a:extLst>
              <a:ext uri="{FF2B5EF4-FFF2-40B4-BE49-F238E27FC236}">
                <a16:creationId xmlns:a16="http://schemas.microsoft.com/office/drawing/2014/main" id="{17FDDE5F-424F-2845-A924-4E7A1C8C5276}"/>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FORMALIZACIÓN</a:t>
            </a:r>
          </a:p>
        </p:txBody>
      </p:sp>
      <p:sp>
        <p:nvSpPr>
          <p:cNvPr id="25" name="CuadroTexto 24">
            <a:extLst>
              <a:ext uri="{FF2B5EF4-FFF2-40B4-BE49-F238E27FC236}">
                <a16:creationId xmlns:a16="http://schemas.microsoft.com/office/drawing/2014/main" id="{F17104A4-11D1-C248-B079-25F81EED8BB3}"/>
              </a:ext>
            </a:extLst>
          </p:cNvPr>
          <p:cNvSpPr txBox="1"/>
          <p:nvPr/>
        </p:nvSpPr>
        <p:spPr>
          <a:xfrm>
            <a:off x="6870700" y="9652000"/>
            <a:ext cx="9906000" cy="381000"/>
          </a:xfrm>
          <a:prstGeom prst="rect">
            <a:avLst/>
          </a:prstGeom>
          <a:noFill/>
        </p:spPr>
        <p:txBody>
          <a:bodyPr vertOverflow="overflow" vert="horz" wrap="square" rtlCol="0" anchor="t">
            <a:noAutofit/>
          </a:bodyPr>
          <a:lstStyle/>
          <a:p>
            <a:pPr algn="just"/>
            <a:r>
              <a:rPr lang="es-ES_tradnl" sz="1700" dirty="0">
                <a:solidFill>
                  <a:srgbClr val="4A5A66"/>
                </a:solidFill>
                <a:latin typeface="Poppins"/>
                <a:cs typeface="Poppins"/>
              </a:rPr>
              <a:t>Fuente: p. 67; Ilustración 12 del documento fuente.</a:t>
            </a:r>
          </a:p>
        </p:txBody>
      </p:sp>
      <p:sp>
        <p:nvSpPr>
          <p:cNvPr id="4" name="Rectángulo 3">
            <a:extLst>
              <a:ext uri="{FF2B5EF4-FFF2-40B4-BE49-F238E27FC236}">
                <a16:creationId xmlns:a16="http://schemas.microsoft.com/office/drawing/2014/main" id="{BD453324-E760-BD46-B327-38E51FEB4AEC}"/>
              </a:ext>
            </a:extLst>
          </p:cNvPr>
          <p:cNvSpPr/>
          <p:nvPr/>
        </p:nvSpPr>
        <p:spPr>
          <a:xfrm>
            <a:off x="6870700" y="7239000"/>
            <a:ext cx="88900" cy="1473200"/>
          </a:xfrm>
          <a:prstGeom prst="rect">
            <a:avLst/>
          </a:prstGeom>
          <a:solidFill>
            <a:srgbClr val="3E8C8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20" name="CuadroTexto 19">
            <a:extLst>
              <a:ext uri="{FF2B5EF4-FFF2-40B4-BE49-F238E27FC236}">
                <a16:creationId xmlns:a16="http://schemas.microsoft.com/office/drawing/2014/main" id="{92DBC4C0-ACBE-1244-11ED-F0B96AB6B3CB}"/>
              </a:ext>
            </a:extLst>
          </p:cNvPr>
          <p:cNvSpPr txBox="1"/>
          <p:nvPr/>
        </p:nvSpPr>
        <p:spPr>
          <a:xfrm>
            <a:off x="1008822" y="8674377"/>
            <a:ext cx="2057400" cy="300264"/>
          </a:xfrm>
          <a:prstGeom prst="rect">
            <a:avLst/>
          </a:prstGeom>
          <a:noFill/>
        </p:spPr>
        <p:txBody>
          <a:bodyPr vertOverflow="overflow" vert="horz" wrap="square" rtlCol="0" anchor="t">
            <a:noAutofit/>
          </a:bodyPr>
          <a:lstStyle/>
          <a:p>
            <a:pPr algn="just"/>
            <a:r>
              <a:rPr lang="es-ES_tradnl" sz="1700" dirty="0">
                <a:solidFill>
                  <a:srgbClr val="4A5A66"/>
                </a:solidFill>
                <a:latin typeface="Poppins"/>
                <a:cs typeface="Poppins"/>
              </a:rPr>
              <a:t>Fuente: </a:t>
            </a:r>
            <a:r>
              <a:rPr lang="es-ES_tradnl" sz="1700" dirty="0" err="1">
                <a:solidFill>
                  <a:srgbClr val="4A5A66"/>
                </a:solidFill>
                <a:latin typeface="Poppins"/>
                <a:cs typeface="Poppins"/>
              </a:rPr>
              <a:t>Insuco</a:t>
            </a:r>
            <a:r>
              <a:rPr lang="es-ES_tradnl" sz="1700" dirty="0">
                <a:solidFill>
                  <a:srgbClr val="4A5A66"/>
                </a:solidFill>
                <a:latin typeface="Poppins"/>
                <a:cs typeface="Poppins"/>
              </a:rPr>
              <a:t>.</a:t>
            </a:r>
          </a:p>
        </p:txBody>
      </p:sp>
    </p:spTree>
    <p:extLst>
      <p:ext uri="{BB962C8B-B14F-4D97-AF65-F5344CB8AC3E}">
        <p14:creationId xmlns:p14="http://schemas.microsoft.com/office/powerpoint/2010/main" val="2229029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6281400" y="-114300"/>
            <a:ext cx="2006600" cy="1943100"/>
            <a:chOff x="0" y="0"/>
            <a:chExt cx="3240118" cy="3131687"/>
          </a:xfrm>
        </p:grpSpPr>
        <p:sp>
          <p:nvSpPr>
            <p:cNvPr id="7" name="TextBox 7"/>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8" name="Freeform 8"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2"/>
              <a:stretch>
                <a:fillRect l="-335373"/>
              </a:stretch>
            </a:blipFill>
          </p:spPr>
          <p:txBody>
            <a:bodyPr/>
            <a:lstStyle/>
            <a:p>
              <a:endParaRPr lang="es-ES_tradnl"/>
            </a:p>
          </p:txBody>
        </p:sp>
        <p:sp>
          <p:nvSpPr>
            <p:cNvPr id="9" name="TextBox 9"/>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0" name="TextBox 10"/>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1" name="TextBox 11"/>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2" name="TextBox 12"/>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3" name="Freeform 13"/>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14" name="Freeform 14"/>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sp>
        <p:nvSpPr>
          <p:cNvPr id="501" name="S501"/>
          <p:cNvSpPr/>
          <p:nvPr/>
        </p:nvSpPr>
        <p:spPr>
          <a:xfrm>
            <a:off x="1257300" y="1168400"/>
            <a:ext cx="14605000" cy="736600"/>
          </a:xfrm>
          <a:prstGeom prst="rect">
            <a:avLst/>
          </a:prstGeom>
          <a:noFill/>
          <a:ln>
            <a:noFill/>
          </a:ln>
        </p:spPr>
        <p:txBody>
          <a:bodyPr wrap="square" lIns="0" tIns="0" rIns="0" bIns="0" anchor="t" anchorCtr="0">
            <a:noAutofit/>
          </a:bodyPr>
          <a:lstStyle/>
          <a:p>
            <a:pPr algn="just">
              <a:buNone/>
            </a:pPr>
            <a:r>
              <a:rPr lang="es-CO" sz="3600" b="1" dirty="0">
                <a:solidFill>
                  <a:srgbClr val="1A401F"/>
                </a:solidFill>
                <a:latin typeface="Poppins Bold"/>
                <a:cs typeface="Poppins Bold"/>
              </a:rPr>
              <a:t>Igualdad y no discriminación de género</a:t>
            </a:r>
          </a:p>
        </p:txBody>
      </p:sp>
      <p:sp>
        <p:nvSpPr>
          <p:cNvPr id="502" name="S502"/>
          <p:cNvSpPr/>
          <p:nvPr/>
        </p:nvSpPr>
        <p:spPr>
          <a:xfrm>
            <a:off x="1028700" y="2489200"/>
            <a:ext cx="8763000" cy="50800"/>
          </a:xfrm>
          <a:prstGeom prst="rect">
            <a:avLst/>
          </a:prstGeom>
          <a:solidFill>
            <a:srgbClr val="2B484C"/>
          </a:solidFill>
          <a:ln>
            <a:noFill/>
          </a:ln>
        </p:spPr>
        <p:txBody>
          <a:bodyPr wrap="square" lIns="0" tIns="0" rIns="0" bIns="0" anchor="t"/>
          <a:lstStyle/>
          <a:p>
            <a:endParaRPr lang="es-CO"/>
          </a:p>
        </p:txBody>
      </p:sp>
      <p:sp>
        <p:nvSpPr>
          <p:cNvPr id="503" name="S503"/>
          <p:cNvSpPr/>
          <p:nvPr/>
        </p:nvSpPr>
        <p:spPr>
          <a:xfrm>
            <a:off x="1028700" y="2667000"/>
            <a:ext cx="8763000" cy="355600"/>
          </a:xfrm>
          <a:prstGeom prst="rect">
            <a:avLst/>
          </a:prstGeom>
          <a:noFill/>
          <a:ln>
            <a:noFill/>
          </a:ln>
        </p:spPr>
        <p:txBody>
          <a:bodyPr wrap="square" lIns="0" tIns="0" rIns="0" bIns="0" anchor="t"/>
          <a:lstStyle/>
          <a:p>
            <a:pPr algn="just">
              <a:buNone/>
            </a:pPr>
            <a:r>
              <a:rPr lang="es-CO" sz="2000" b="1" dirty="0">
                <a:solidFill>
                  <a:srgbClr val="2B484C"/>
                </a:solidFill>
                <a:latin typeface="Poppins Bold"/>
                <a:cs typeface="Poppins Bold"/>
              </a:rPr>
              <a:t>EL MARCO</a:t>
            </a:r>
          </a:p>
        </p:txBody>
      </p:sp>
      <p:sp>
        <p:nvSpPr>
          <p:cNvPr id="504" name="S504"/>
          <p:cNvSpPr/>
          <p:nvPr/>
        </p:nvSpPr>
        <p:spPr>
          <a:xfrm>
            <a:off x="1028700" y="3073400"/>
            <a:ext cx="8763000" cy="1041400"/>
          </a:xfrm>
          <a:prstGeom prst="rect">
            <a:avLst/>
          </a:prstGeom>
          <a:noFill/>
          <a:ln>
            <a:noFill/>
          </a:ln>
        </p:spPr>
        <p:txBody>
          <a:bodyPr wrap="square" lIns="0" tIns="0" rIns="0" bIns="0" anchor="t"/>
          <a:lstStyle/>
          <a:p>
            <a:pPr algn="just">
              <a:buNone/>
            </a:pPr>
            <a:r>
              <a:rPr lang="es-CO" b="0" dirty="0">
                <a:solidFill>
                  <a:srgbClr val="231F20"/>
                </a:solidFill>
                <a:latin typeface="Poppins"/>
                <a:cs typeface="Poppins"/>
              </a:rPr>
              <a:t>Agenda 2030 y ODS 5, Ley 1257 de 2008, Ley 1496 de 2011, Resolución 40796 de 2018 y los Lineamientos de equidad de género del sector minero-energético.</a:t>
            </a:r>
          </a:p>
        </p:txBody>
      </p:sp>
      <p:sp>
        <p:nvSpPr>
          <p:cNvPr id="505" name="S505"/>
          <p:cNvSpPr/>
          <p:nvPr/>
        </p:nvSpPr>
        <p:spPr>
          <a:xfrm>
            <a:off x="1028700" y="4267200"/>
            <a:ext cx="8763000" cy="50800"/>
          </a:xfrm>
          <a:prstGeom prst="rect">
            <a:avLst/>
          </a:prstGeom>
          <a:solidFill>
            <a:srgbClr val="EF5828"/>
          </a:solidFill>
          <a:ln>
            <a:noFill/>
          </a:ln>
        </p:spPr>
        <p:txBody>
          <a:bodyPr wrap="square" lIns="0" tIns="0" rIns="0" bIns="0" anchor="t"/>
          <a:lstStyle/>
          <a:p>
            <a:endParaRPr lang="es-CO"/>
          </a:p>
        </p:txBody>
      </p:sp>
      <p:sp>
        <p:nvSpPr>
          <p:cNvPr id="506" name="S506"/>
          <p:cNvSpPr/>
          <p:nvPr/>
        </p:nvSpPr>
        <p:spPr>
          <a:xfrm>
            <a:off x="1028700" y="4445000"/>
            <a:ext cx="8763000" cy="355600"/>
          </a:xfrm>
          <a:prstGeom prst="rect">
            <a:avLst/>
          </a:prstGeom>
          <a:noFill/>
          <a:ln>
            <a:noFill/>
          </a:ln>
        </p:spPr>
        <p:txBody>
          <a:bodyPr wrap="square" lIns="0" tIns="0" rIns="0" bIns="0" anchor="t"/>
          <a:lstStyle/>
          <a:p>
            <a:pPr algn="just">
              <a:buNone/>
            </a:pPr>
            <a:r>
              <a:rPr lang="es-CO" sz="2000" b="1" dirty="0">
                <a:solidFill>
                  <a:srgbClr val="EF5828"/>
                </a:solidFill>
                <a:latin typeface="Poppins Bold"/>
                <a:cs typeface="Poppins Bold"/>
              </a:rPr>
              <a:t>LAS BRECHAS</a:t>
            </a:r>
          </a:p>
        </p:txBody>
      </p:sp>
      <p:sp>
        <p:nvSpPr>
          <p:cNvPr id="507" name="S507"/>
          <p:cNvSpPr/>
          <p:nvPr/>
        </p:nvSpPr>
        <p:spPr>
          <a:xfrm>
            <a:off x="1028700" y="4851400"/>
            <a:ext cx="8763000" cy="1041400"/>
          </a:xfrm>
          <a:prstGeom prst="rect">
            <a:avLst/>
          </a:prstGeom>
          <a:noFill/>
          <a:ln>
            <a:noFill/>
          </a:ln>
        </p:spPr>
        <p:txBody>
          <a:bodyPr wrap="square" lIns="0" tIns="0" rIns="0" bIns="0" anchor="t"/>
          <a:lstStyle/>
          <a:p>
            <a:pPr algn="just">
              <a:buNone/>
            </a:pPr>
            <a:r>
              <a:rPr lang="es-CO" b="0" dirty="0">
                <a:solidFill>
                  <a:srgbClr val="231F20"/>
                </a:solidFill>
                <a:latin typeface="Poppins"/>
                <a:cs typeface="Poppins"/>
              </a:rPr>
              <a:t>En la minería empresarial la participación femenina se restringe a áreas administrativas o de bajo perfil técnico, con una cultura organizacional predominantemente masculina.</a:t>
            </a:r>
          </a:p>
        </p:txBody>
      </p:sp>
      <p:sp>
        <p:nvSpPr>
          <p:cNvPr id="508" name="S508"/>
          <p:cNvSpPr/>
          <p:nvPr/>
        </p:nvSpPr>
        <p:spPr>
          <a:xfrm>
            <a:off x="1028700" y="6045200"/>
            <a:ext cx="8763000" cy="50800"/>
          </a:xfrm>
          <a:prstGeom prst="rect">
            <a:avLst/>
          </a:prstGeom>
          <a:solidFill>
            <a:srgbClr val="E97132"/>
          </a:solidFill>
          <a:ln>
            <a:noFill/>
          </a:ln>
        </p:spPr>
        <p:txBody>
          <a:bodyPr wrap="square" lIns="0" tIns="0" rIns="0" bIns="0" anchor="t"/>
          <a:lstStyle/>
          <a:p>
            <a:endParaRPr lang="es-CO"/>
          </a:p>
        </p:txBody>
      </p:sp>
      <p:sp>
        <p:nvSpPr>
          <p:cNvPr id="509" name="S509"/>
          <p:cNvSpPr/>
          <p:nvPr/>
        </p:nvSpPr>
        <p:spPr>
          <a:xfrm>
            <a:off x="1028700" y="6223000"/>
            <a:ext cx="8763000" cy="355600"/>
          </a:xfrm>
          <a:prstGeom prst="rect">
            <a:avLst/>
          </a:prstGeom>
          <a:noFill/>
          <a:ln>
            <a:noFill/>
          </a:ln>
        </p:spPr>
        <p:txBody>
          <a:bodyPr wrap="square" lIns="0" tIns="0" rIns="0" bIns="0" anchor="t"/>
          <a:lstStyle/>
          <a:p>
            <a:pPr algn="just">
              <a:buNone/>
            </a:pPr>
            <a:r>
              <a:rPr lang="es-CO" sz="2000" b="1" dirty="0">
                <a:solidFill>
                  <a:srgbClr val="E97132"/>
                </a:solidFill>
                <a:latin typeface="Poppins Bold"/>
                <a:cs typeface="Poppins Bold"/>
              </a:rPr>
              <a:t>LA JURISPRUDENCIA</a:t>
            </a:r>
          </a:p>
        </p:txBody>
      </p:sp>
      <p:sp>
        <p:nvSpPr>
          <p:cNvPr id="510" name="S510"/>
          <p:cNvSpPr/>
          <p:nvPr/>
        </p:nvSpPr>
        <p:spPr>
          <a:xfrm>
            <a:off x="1028700" y="6629400"/>
            <a:ext cx="8763000" cy="1041400"/>
          </a:xfrm>
          <a:prstGeom prst="rect">
            <a:avLst/>
          </a:prstGeom>
          <a:noFill/>
          <a:ln>
            <a:noFill/>
          </a:ln>
        </p:spPr>
        <p:txBody>
          <a:bodyPr wrap="square" lIns="0" tIns="0" rIns="0" bIns="0" anchor="t"/>
          <a:lstStyle/>
          <a:p>
            <a:pPr algn="just">
              <a:buNone/>
            </a:pPr>
            <a:r>
              <a:rPr lang="es-CO" b="0" dirty="0">
                <a:solidFill>
                  <a:srgbClr val="231F20"/>
                </a:solidFill>
                <a:latin typeface="Poppins"/>
                <a:cs typeface="Poppins"/>
              </a:rPr>
              <a:t>La Sentencia C-586 de 2016 declaró inexequible la norma que prohibía a las mujeres trabajar en minas subterráneas, en línea con la CEDAW y los convenios de la OIT.</a:t>
            </a:r>
          </a:p>
        </p:txBody>
      </p:sp>
      <p:sp>
        <p:nvSpPr>
          <p:cNvPr id="511" name="S511"/>
          <p:cNvSpPr/>
          <p:nvPr/>
        </p:nvSpPr>
        <p:spPr>
          <a:xfrm>
            <a:off x="1028700" y="7823200"/>
            <a:ext cx="8763000" cy="50800"/>
          </a:xfrm>
          <a:prstGeom prst="rect">
            <a:avLst/>
          </a:prstGeom>
          <a:solidFill>
            <a:srgbClr val="3E8C86"/>
          </a:solidFill>
          <a:ln>
            <a:noFill/>
          </a:ln>
        </p:spPr>
        <p:txBody>
          <a:bodyPr wrap="square" lIns="0" tIns="0" rIns="0" bIns="0" anchor="t"/>
          <a:lstStyle/>
          <a:p>
            <a:endParaRPr lang="es-CO"/>
          </a:p>
        </p:txBody>
      </p:sp>
      <p:sp>
        <p:nvSpPr>
          <p:cNvPr id="512" name="S512"/>
          <p:cNvSpPr/>
          <p:nvPr/>
        </p:nvSpPr>
        <p:spPr>
          <a:xfrm>
            <a:off x="1028700" y="8001000"/>
            <a:ext cx="8763000" cy="355600"/>
          </a:xfrm>
          <a:prstGeom prst="rect">
            <a:avLst/>
          </a:prstGeom>
          <a:noFill/>
          <a:ln>
            <a:noFill/>
          </a:ln>
        </p:spPr>
        <p:txBody>
          <a:bodyPr wrap="square" lIns="0" tIns="0" rIns="0" bIns="0" anchor="t"/>
          <a:lstStyle/>
          <a:p>
            <a:pPr algn="just">
              <a:buNone/>
            </a:pPr>
            <a:r>
              <a:rPr lang="es-CO" sz="2000" b="1" dirty="0">
                <a:solidFill>
                  <a:srgbClr val="3E8C86"/>
                </a:solidFill>
                <a:latin typeface="Poppins Bold"/>
                <a:cs typeface="Poppins Bold"/>
              </a:rPr>
              <a:t>LA OPORTUNIDAD</a:t>
            </a:r>
          </a:p>
        </p:txBody>
      </p:sp>
      <p:sp>
        <p:nvSpPr>
          <p:cNvPr id="513" name="S513"/>
          <p:cNvSpPr/>
          <p:nvPr/>
        </p:nvSpPr>
        <p:spPr>
          <a:xfrm>
            <a:off x="1028700" y="8407400"/>
            <a:ext cx="8763000" cy="1041400"/>
          </a:xfrm>
          <a:prstGeom prst="rect">
            <a:avLst/>
          </a:prstGeom>
          <a:noFill/>
          <a:ln>
            <a:noFill/>
          </a:ln>
        </p:spPr>
        <p:txBody>
          <a:bodyPr wrap="square" lIns="0" tIns="0" rIns="0" bIns="0" anchor="t"/>
          <a:lstStyle/>
          <a:p>
            <a:pPr algn="just">
              <a:buNone/>
            </a:pPr>
            <a:r>
              <a:rPr lang="es-CO" b="0" dirty="0">
                <a:solidFill>
                  <a:srgbClr val="231F20"/>
                </a:solidFill>
                <a:latin typeface="Poppins"/>
                <a:cs typeface="Poppins"/>
              </a:rPr>
              <a:t>Red Latinoamericana de Mujeres en la MAPE, Mujeres Mineras Unidas por Colombia y Women in Mining Colombia.</a:t>
            </a:r>
          </a:p>
        </p:txBody>
      </p:sp>
      <p:sp>
        <p:nvSpPr>
          <p:cNvPr id="514" name="S514"/>
          <p:cNvSpPr/>
          <p:nvPr/>
        </p:nvSpPr>
        <p:spPr>
          <a:xfrm>
            <a:off x="1028700" y="9652000"/>
            <a:ext cx="15748000" cy="381000"/>
          </a:xfrm>
          <a:prstGeom prst="rect">
            <a:avLst/>
          </a:prstGeom>
          <a:noFill/>
          <a:ln>
            <a:noFill/>
          </a:ln>
        </p:spPr>
        <p:txBody>
          <a:bodyPr wrap="square" lIns="0" tIns="0" rIns="0" bIns="0" anchor="t">
            <a:noAutofit/>
          </a:bodyPr>
          <a:lstStyle/>
          <a:p>
            <a:pPr algn="just">
              <a:buNone/>
            </a:pPr>
            <a:r>
              <a:rPr lang="es-CO" sz="1700" b="0">
                <a:solidFill>
                  <a:srgbClr val="4A5A66"/>
                </a:solidFill>
                <a:latin typeface="Poppins"/>
                <a:cs typeface="Poppins"/>
              </a:rPr>
              <a:t>Fuente: pp. 30-35. Ilustración 6 del documento fuente, pendiente de insertar.</a:t>
            </a:r>
            <a:endParaRPr lang="es-CO" sz="1700" b="0" dirty="0">
              <a:solidFill>
                <a:srgbClr val="4A5A66"/>
              </a:solidFill>
              <a:latin typeface="Poppins"/>
              <a:cs typeface="Poppins"/>
            </a:endParaRPr>
          </a:p>
        </p:txBody>
      </p:sp>
      <p:pic>
        <p:nvPicPr>
          <p:cNvPr id="2" name="Imagen 1">
            <a:extLst>
              <a:ext uri="{FF2B5EF4-FFF2-40B4-BE49-F238E27FC236}">
                <a16:creationId xmlns:a16="http://schemas.microsoft.com/office/drawing/2014/main" id="{923824B3-D46C-65B7-AC9C-7276DEE1D5B8}"/>
              </a:ext>
            </a:extLst>
          </p:cNvPr>
          <p:cNvPicPr>
            <a:picLocks noChangeAspect="1"/>
          </p:cNvPicPr>
          <p:nvPr/>
        </p:nvPicPr>
        <p:blipFill>
          <a:blip r:embed="rId4"/>
          <a:stretch>
            <a:fillRect/>
          </a:stretch>
        </p:blipFill>
        <p:spPr>
          <a:xfrm>
            <a:off x="10236046" y="2368721"/>
            <a:ext cx="7875780" cy="6427199"/>
          </a:xfrm>
          <a:prstGeom prst="rect">
            <a:avLst/>
          </a:prstGeom>
        </p:spPr>
      </p:pic>
      <p:sp>
        <p:nvSpPr>
          <p:cNvPr id="3" name="Rectángulo 2">
            <a:extLst>
              <a:ext uri="{FF2B5EF4-FFF2-40B4-BE49-F238E27FC236}">
                <a16:creationId xmlns:a16="http://schemas.microsoft.com/office/drawing/2014/main" id="{DFDABD8F-51CC-0149-99F8-4C19613FAA91}"/>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4" name="CuadroTexto 3">
            <a:extLst>
              <a:ext uri="{FF2B5EF4-FFF2-40B4-BE49-F238E27FC236}">
                <a16:creationId xmlns:a16="http://schemas.microsoft.com/office/drawing/2014/main" id="{C2BE7D3C-28C5-0A45-B2BF-48AFF87FDCC9}"/>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ENFOQUE DIFERENCIAL</a:t>
            </a:r>
          </a:p>
        </p:txBody>
      </p:sp>
    </p:spTree>
    <p:extLst>
      <p:ext uri="{BB962C8B-B14F-4D97-AF65-F5344CB8AC3E}">
        <p14:creationId xmlns:p14="http://schemas.microsoft.com/office/powerpoint/2010/main" val="1932378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6281400" y="-114300"/>
            <a:ext cx="2006600" cy="1943100"/>
            <a:chOff x="0" y="0"/>
            <a:chExt cx="3240118" cy="3131687"/>
          </a:xfrm>
        </p:grpSpPr>
        <p:sp>
          <p:nvSpPr>
            <p:cNvPr id="7" name="TextBox 7"/>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8" name="Freeform 8"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2"/>
              <a:stretch>
                <a:fillRect l="-335373"/>
              </a:stretch>
            </a:blipFill>
          </p:spPr>
          <p:txBody>
            <a:bodyPr/>
            <a:lstStyle/>
            <a:p>
              <a:endParaRPr lang="es-ES_tradnl"/>
            </a:p>
          </p:txBody>
        </p:sp>
        <p:sp>
          <p:nvSpPr>
            <p:cNvPr id="9" name="TextBox 9"/>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0" name="TextBox 10"/>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1" name="TextBox 11"/>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2" name="TextBox 12"/>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3" name="Freeform 13"/>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14" name="Freeform 14"/>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sp>
        <p:nvSpPr>
          <p:cNvPr id="501" name="S501"/>
          <p:cNvSpPr/>
          <p:nvPr/>
        </p:nvSpPr>
        <p:spPr>
          <a:xfrm>
            <a:off x="1257300" y="970814"/>
            <a:ext cx="14605000" cy="736600"/>
          </a:xfrm>
          <a:prstGeom prst="rect">
            <a:avLst/>
          </a:prstGeom>
          <a:noFill/>
          <a:ln>
            <a:noFill/>
          </a:ln>
        </p:spPr>
        <p:txBody>
          <a:bodyPr wrap="square" lIns="0" tIns="0" rIns="0" bIns="0" anchor="t" anchorCtr="0">
            <a:noAutofit/>
          </a:bodyPr>
          <a:lstStyle/>
          <a:p>
            <a:pPr algn="just">
              <a:buNone/>
            </a:pPr>
            <a:r>
              <a:rPr lang="es-CO" sz="3600" b="1" dirty="0">
                <a:solidFill>
                  <a:srgbClr val="1A401F"/>
                </a:solidFill>
                <a:latin typeface="Poppins Bold"/>
                <a:cs typeface="Poppins Bold"/>
              </a:rPr>
              <a:t>Pueblos, líderes e interseccionalidad</a:t>
            </a:r>
          </a:p>
        </p:txBody>
      </p:sp>
      <p:sp>
        <p:nvSpPr>
          <p:cNvPr id="502" name="S502"/>
          <p:cNvSpPr/>
          <p:nvPr/>
        </p:nvSpPr>
        <p:spPr>
          <a:xfrm>
            <a:off x="1028700" y="2489200"/>
            <a:ext cx="5334000" cy="50800"/>
          </a:xfrm>
          <a:prstGeom prst="rect">
            <a:avLst/>
          </a:prstGeom>
          <a:solidFill>
            <a:srgbClr val="2B484C"/>
          </a:solidFill>
          <a:ln>
            <a:noFill/>
          </a:ln>
        </p:spPr>
        <p:txBody>
          <a:bodyPr wrap="square" lIns="0" tIns="0" rIns="0" bIns="0" anchor="t"/>
          <a:lstStyle/>
          <a:p>
            <a:endParaRPr lang="es-CO"/>
          </a:p>
        </p:txBody>
      </p:sp>
      <p:sp>
        <p:nvSpPr>
          <p:cNvPr id="503" name="S503"/>
          <p:cNvSpPr/>
          <p:nvPr/>
        </p:nvSpPr>
        <p:spPr>
          <a:xfrm>
            <a:off x="1028700" y="2692400"/>
            <a:ext cx="5334000" cy="711200"/>
          </a:xfrm>
          <a:prstGeom prst="rect">
            <a:avLst/>
          </a:prstGeom>
          <a:noFill/>
          <a:ln>
            <a:noFill/>
          </a:ln>
        </p:spPr>
        <p:txBody>
          <a:bodyPr wrap="square" lIns="0" tIns="0" rIns="0" bIns="0" anchor="t"/>
          <a:lstStyle/>
          <a:p>
            <a:pPr algn="just">
              <a:buNone/>
            </a:pPr>
            <a:r>
              <a:rPr lang="es-CO" sz="1900" b="1" dirty="0">
                <a:solidFill>
                  <a:srgbClr val="2B484C"/>
                </a:solidFill>
                <a:latin typeface="Poppins Bold"/>
                <a:cs typeface="Poppins Bold"/>
              </a:rPr>
              <a:t>PUEBLOS INDÍGENAS Y COMUNIDADES NARP</a:t>
            </a:r>
          </a:p>
        </p:txBody>
      </p:sp>
      <p:sp>
        <p:nvSpPr>
          <p:cNvPr id="504" name="S504"/>
          <p:cNvSpPr/>
          <p:nvPr/>
        </p:nvSpPr>
        <p:spPr>
          <a:xfrm>
            <a:off x="1028700" y="3505200"/>
            <a:ext cx="5334000" cy="3810000"/>
          </a:xfrm>
          <a:prstGeom prst="rect">
            <a:avLst/>
          </a:prstGeom>
          <a:noFill/>
          <a:ln>
            <a:noFill/>
          </a:ln>
        </p:spPr>
        <p:txBody>
          <a:bodyPr wrap="square" lIns="0" tIns="0" rIns="0" bIns="0" anchor="t"/>
          <a:lstStyle/>
          <a:p>
            <a:pPr marL="190000" indent="-190000" algn="just">
              <a:spcAft>
                <a:spcPts val="600"/>
              </a:spcAft>
              <a:buClr>
                <a:srgbClr val="EF5828"/>
              </a:buClr>
              <a:buFont typeface="Arial"/>
              <a:buChar char="•"/>
            </a:pPr>
            <a:r>
              <a:rPr lang="es-CO" sz="1700" b="0" dirty="0">
                <a:solidFill>
                  <a:srgbClr val="231F20"/>
                </a:solidFill>
                <a:latin typeface="Poppins"/>
                <a:cs typeface="Poppins"/>
              </a:rPr>
              <a:t>Consulta previa como derecho fundamental (Convenio 169 OIT, Ley 21 de 1991)</a:t>
            </a:r>
          </a:p>
          <a:p>
            <a:pPr marL="190000" indent="-190000" algn="just">
              <a:spcAft>
                <a:spcPts val="600"/>
              </a:spcAft>
              <a:buClr>
                <a:srgbClr val="EF5828"/>
              </a:buClr>
              <a:buFont typeface="Arial"/>
              <a:buChar char="•"/>
            </a:pPr>
            <a:r>
              <a:rPr lang="es-CO" sz="1700" b="0" dirty="0">
                <a:solidFill>
                  <a:srgbClr val="231F20"/>
                </a:solidFill>
                <a:latin typeface="Poppins"/>
                <a:cs typeface="Poppins"/>
              </a:rPr>
              <a:t>El territorio no es un espacio económico: es la base de la existencia física y cultural (Sentencia T-769 de 2009)</a:t>
            </a:r>
          </a:p>
          <a:p>
            <a:pPr marL="190000" indent="-190000" algn="just">
              <a:spcAft>
                <a:spcPts val="600"/>
              </a:spcAft>
              <a:buClr>
                <a:srgbClr val="EF5828"/>
              </a:buClr>
              <a:buFont typeface="Arial"/>
              <a:buChar char="•"/>
            </a:pPr>
            <a:r>
              <a:rPr lang="es-CO" sz="1700" b="0" dirty="0">
                <a:solidFill>
                  <a:srgbClr val="231F20"/>
                </a:solidFill>
                <a:latin typeface="Poppins"/>
                <a:cs typeface="Poppins"/>
              </a:rPr>
              <a:t>Mayor incidencia de pobreza y pobreza extrema en territorios colectivos</a:t>
            </a:r>
          </a:p>
          <a:p>
            <a:pPr marL="190000" indent="-190000" algn="just">
              <a:spcAft>
                <a:spcPts val="600"/>
              </a:spcAft>
              <a:buClr>
                <a:srgbClr val="EF5828"/>
              </a:buClr>
              <a:buFont typeface="Arial"/>
              <a:buChar char="•"/>
            </a:pPr>
            <a:r>
              <a:rPr lang="es-CO" sz="1700" b="0" dirty="0">
                <a:solidFill>
                  <a:srgbClr val="231F20"/>
                </a:solidFill>
                <a:latin typeface="Poppins"/>
                <a:cs typeface="Poppins"/>
              </a:rPr>
              <a:t>Superposición entre EVOA en tierra y territorios colectivos</a:t>
            </a:r>
          </a:p>
        </p:txBody>
      </p:sp>
      <p:sp>
        <p:nvSpPr>
          <p:cNvPr id="505" name="S505"/>
          <p:cNvSpPr/>
          <p:nvPr/>
        </p:nvSpPr>
        <p:spPr>
          <a:xfrm>
            <a:off x="6743700" y="2489200"/>
            <a:ext cx="5334000" cy="50800"/>
          </a:xfrm>
          <a:prstGeom prst="rect">
            <a:avLst/>
          </a:prstGeom>
          <a:solidFill>
            <a:srgbClr val="EF5828"/>
          </a:solidFill>
          <a:ln>
            <a:noFill/>
          </a:ln>
        </p:spPr>
        <p:txBody>
          <a:bodyPr wrap="square" lIns="0" tIns="0" rIns="0" bIns="0" anchor="t"/>
          <a:lstStyle/>
          <a:p>
            <a:endParaRPr lang="es-CO"/>
          </a:p>
        </p:txBody>
      </p:sp>
      <p:sp>
        <p:nvSpPr>
          <p:cNvPr id="506" name="S506"/>
          <p:cNvSpPr/>
          <p:nvPr/>
        </p:nvSpPr>
        <p:spPr>
          <a:xfrm>
            <a:off x="6743700" y="2692400"/>
            <a:ext cx="5334000" cy="711200"/>
          </a:xfrm>
          <a:prstGeom prst="rect">
            <a:avLst/>
          </a:prstGeom>
          <a:noFill/>
          <a:ln>
            <a:noFill/>
          </a:ln>
        </p:spPr>
        <p:txBody>
          <a:bodyPr wrap="square" lIns="0" tIns="0" rIns="0" bIns="0" anchor="t"/>
          <a:lstStyle/>
          <a:p>
            <a:pPr algn="just">
              <a:buNone/>
            </a:pPr>
            <a:r>
              <a:rPr lang="es-CO" sz="1900" b="1" dirty="0">
                <a:solidFill>
                  <a:srgbClr val="EF5828"/>
                </a:solidFill>
                <a:latin typeface="Poppins Bold"/>
                <a:cs typeface="Poppins Bold"/>
              </a:rPr>
              <a:t>LÍDERES Y DEFENSORES DE DDHH</a:t>
            </a:r>
          </a:p>
        </p:txBody>
      </p:sp>
      <p:sp>
        <p:nvSpPr>
          <p:cNvPr id="507" name="S507"/>
          <p:cNvSpPr/>
          <p:nvPr/>
        </p:nvSpPr>
        <p:spPr>
          <a:xfrm>
            <a:off x="6743700" y="3505200"/>
            <a:ext cx="5334000" cy="1397000"/>
          </a:xfrm>
          <a:prstGeom prst="rect">
            <a:avLst/>
          </a:prstGeom>
          <a:noFill/>
          <a:ln>
            <a:noFill/>
          </a:ln>
        </p:spPr>
        <p:txBody>
          <a:bodyPr wrap="square" lIns="0" tIns="0" rIns="0" bIns="0" anchor="t"/>
          <a:lstStyle/>
          <a:p>
            <a:pPr algn="just">
              <a:buNone/>
            </a:pPr>
            <a:r>
              <a:rPr lang="es-CO" sz="1700" b="0" dirty="0">
                <a:solidFill>
                  <a:srgbClr val="231F20"/>
                </a:solidFill>
                <a:latin typeface="Poppins"/>
                <a:cs typeface="Poppins"/>
              </a:rPr>
              <a:t>Colombia enfrenta una de las crisis más graves del mundo en violencia contra líderes sociales y ambientales, y es especialmente crítica en contextos mineros.</a:t>
            </a:r>
          </a:p>
        </p:txBody>
      </p:sp>
      <p:sp>
        <p:nvSpPr>
          <p:cNvPr id="508" name="S508"/>
          <p:cNvSpPr/>
          <p:nvPr/>
        </p:nvSpPr>
        <p:spPr>
          <a:xfrm>
            <a:off x="6743700" y="4673600"/>
            <a:ext cx="5334000" cy="2540000"/>
          </a:xfrm>
          <a:prstGeom prst="rect">
            <a:avLst/>
          </a:prstGeom>
          <a:noFill/>
          <a:ln>
            <a:noFill/>
          </a:ln>
        </p:spPr>
        <p:txBody>
          <a:bodyPr wrap="square" lIns="0" tIns="0" rIns="0" bIns="0" anchor="t"/>
          <a:lstStyle/>
          <a:p>
            <a:pPr marL="190000" indent="-190000">
              <a:spcAft>
                <a:spcPts val="600"/>
              </a:spcAft>
              <a:buClr>
                <a:srgbClr val="EF5828"/>
              </a:buClr>
              <a:buFont typeface="Arial"/>
              <a:buChar char="•"/>
            </a:pPr>
            <a:r>
              <a:rPr lang="es-CO" sz="1700" dirty="0">
                <a:solidFill>
                  <a:srgbClr val="231F20"/>
                </a:solidFill>
                <a:latin typeface="Poppins"/>
                <a:cs typeface="Poppins"/>
              </a:rPr>
              <a:t>Impulsan consulta previa y participación comunitaria</a:t>
            </a:r>
          </a:p>
          <a:p>
            <a:pPr marL="190000" indent="-190000">
              <a:spcAft>
                <a:spcPts val="600"/>
              </a:spcAft>
              <a:buClr>
                <a:srgbClr val="EF5828"/>
              </a:buClr>
              <a:buFont typeface="Arial"/>
              <a:buChar char="•"/>
            </a:pPr>
            <a:r>
              <a:rPr lang="es-CO" sz="1700" dirty="0">
                <a:solidFill>
                  <a:srgbClr val="231F20"/>
                </a:solidFill>
                <a:latin typeface="Poppins"/>
                <a:cs typeface="Poppins"/>
              </a:rPr>
              <a:t>Denuncian impactos y exigen transparencia en títulos y regalías</a:t>
            </a:r>
          </a:p>
          <a:p>
            <a:pPr marL="190000" indent="-190000">
              <a:spcAft>
                <a:spcPts val="600"/>
              </a:spcAft>
              <a:buClr>
                <a:srgbClr val="EF5828"/>
              </a:buClr>
              <a:buFont typeface="Arial"/>
              <a:buChar char="•"/>
            </a:pPr>
            <a:r>
              <a:rPr lang="es-CO" sz="1700" dirty="0">
                <a:solidFill>
                  <a:srgbClr val="231F20"/>
                </a:solidFill>
                <a:latin typeface="Poppins"/>
                <a:cs typeface="Poppins"/>
              </a:rPr>
              <a:t>Sufren estigmatización</a:t>
            </a:r>
            <a:r>
              <a:rPr lang="es-CO" sz="1600" b="0" dirty="0">
                <a:solidFill>
                  <a:srgbClr val="231F20"/>
                </a:solidFill>
                <a:latin typeface="Poppins"/>
                <a:cs typeface="Poppins"/>
              </a:rPr>
              <a:t>, </a:t>
            </a:r>
            <a:r>
              <a:rPr lang="es-CO" sz="1700" dirty="0">
                <a:solidFill>
                  <a:srgbClr val="231F20"/>
                </a:solidFill>
                <a:latin typeface="Poppins"/>
                <a:cs typeface="Poppins"/>
              </a:rPr>
              <a:t>judicialización arbitraria y violencia letal</a:t>
            </a:r>
          </a:p>
        </p:txBody>
      </p:sp>
      <p:sp>
        <p:nvSpPr>
          <p:cNvPr id="509" name="S509"/>
          <p:cNvSpPr/>
          <p:nvPr/>
        </p:nvSpPr>
        <p:spPr>
          <a:xfrm>
            <a:off x="1028700" y="7670800"/>
            <a:ext cx="15748000" cy="1625600"/>
          </a:xfrm>
          <a:prstGeom prst="roundRect">
            <a:avLst/>
          </a:prstGeom>
          <a:solidFill>
            <a:srgbClr val="EBF3F9"/>
          </a:solidFill>
          <a:ln>
            <a:noFill/>
          </a:ln>
        </p:spPr>
        <p:txBody>
          <a:bodyPr wrap="square" lIns="0" tIns="0" rIns="0" bIns="0" anchor="t"/>
          <a:lstStyle/>
          <a:p>
            <a:endParaRPr lang="es-CO"/>
          </a:p>
        </p:txBody>
      </p:sp>
      <p:sp>
        <p:nvSpPr>
          <p:cNvPr id="510" name="S510"/>
          <p:cNvSpPr/>
          <p:nvPr/>
        </p:nvSpPr>
        <p:spPr>
          <a:xfrm>
            <a:off x="1333500" y="7874000"/>
            <a:ext cx="15138400" cy="381000"/>
          </a:xfrm>
          <a:prstGeom prst="rect">
            <a:avLst/>
          </a:prstGeom>
          <a:noFill/>
          <a:ln>
            <a:noFill/>
          </a:ln>
        </p:spPr>
        <p:txBody>
          <a:bodyPr wrap="square" lIns="0" tIns="0" rIns="0" bIns="0" anchor="t"/>
          <a:lstStyle/>
          <a:p>
            <a:pPr algn="just">
              <a:buNone/>
            </a:pPr>
            <a:r>
              <a:rPr lang="es-CO" sz="1900" b="1" dirty="0">
                <a:solidFill>
                  <a:srgbClr val="2B484C"/>
                </a:solidFill>
                <a:latin typeface="Poppins Bold"/>
                <a:cs typeface="Poppins Bold"/>
              </a:rPr>
              <a:t>ENFOQUE INTERSECCIONAL</a:t>
            </a:r>
          </a:p>
        </p:txBody>
      </p:sp>
      <p:sp>
        <p:nvSpPr>
          <p:cNvPr id="511" name="S511"/>
          <p:cNvSpPr/>
          <p:nvPr/>
        </p:nvSpPr>
        <p:spPr>
          <a:xfrm>
            <a:off x="1333500" y="8280400"/>
            <a:ext cx="15138400" cy="914400"/>
          </a:xfrm>
          <a:prstGeom prst="rect">
            <a:avLst/>
          </a:prstGeom>
          <a:noFill/>
          <a:ln>
            <a:noFill/>
          </a:ln>
        </p:spPr>
        <p:txBody>
          <a:bodyPr wrap="square" lIns="0" tIns="0" rIns="0" bIns="0" anchor="t"/>
          <a:lstStyle/>
          <a:p>
            <a:pPr algn="just">
              <a:buNone/>
            </a:pPr>
            <a:r>
              <a:rPr lang="es-CO" sz="1700" b="0" dirty="0">
                <a:solidFill>
                  <a:srgbClr val="231F20"/>
                </a:solidFill>
                <a:latin typeface="Poppins"/>
                <a:cs typeface="Poppins"/>
              </a:rPr>
              <a:t>Las discriminaciones no se viven de una en una: se cruzan y se potencian. Una mujer negra barequera enfrenta a la vez discriminación de género, exclusión étnica, pobreza estructural, criminalización de su actividad y marginación territorial.</a:t>
            </a:r>
          </a:p>
        </p:txBody>
      </p:sp>
      <p:sp>
        <p:nvSpPr>
          <p:cNvPr id="512" name="S512"/>
          <p:cNvSpPr/>
          <p:nvPr/>
        </p:nvSpPr>
        <p:spPr>
          <a:xfrm>
            <a:off x="1028700" y="9652000"/>
            <a:ext cx="15748000" cy="381000"/>
          </a:xfrm>
          <a:prstGeom prst="rect">
            <a:avLst/>
          </a:prstGeom>
          <a:noFill/>
          <a:ln>
            <a:noFill/>
          </a:ln>
        </p:spPr>
        <p:txBody>
          <a:bodyPr wrap="square" lIns="0" tIns="0" rIns="0" bIns="0" anchor="t">
            <a:noAutofit/>
          </a:bodyPr>
          <a:lstStyle/>
          <a:p>
            <a:pPr algn="just">
              <a:buNone/>
            </a:pPr>
            <a:r>
              <a:rPr lang="es-CO" sz="1700" b="0">
                <a:solidFill>
                  <a:srgbClr val="4A5A66"/>
                </a:solidFill>
                <a:latin typeface="Poppins"/>
                <a:cs typeface="Poppins"/>
              </a:rPr>
              <a:t>Fuente: pp. 35-40. Ilustraciones 10, 11, 14 y 15 del documento fuente, pendientes de insertar.</a:t>
            </a:r>
            <a:endParaRPr lang="es-CO" sz="1700" b="0" dirty="0">
              <a:solidFill>
                <a:srgbClr val="4A5A66"/>
              </a:solidFill>
              <a:latin typeface="Poppins"/>
              <a:cs typeface="Poppins"/>
            </a:endParaRPr>
          </a:p>
        </p:txBody>
      </p:sp>
      <p:pic>
        <p:nvPicPr>
          <p:cNvPr id="2" name="Imagen 1">
            <a:extLst>
              <a:ext uri="{FF2B5EF4-FFF2-40B4-BE49-F238E27FC236}">
                <a16:creationId xmlns:a16="http://schemas.microsoft.com/office/drawing/2014/main" id="{CCE8E5D9-088E-F040-DA54-44996455B1EB}"/>
              </a:ext>
            </a:extLst>
          </p:cNvPr>
          <p:cNvPicPr>
            <a:picLocks noChangeAspect="1"/>
          </p:cNvPicPr>
          <p:nvPr/>
        </p:nvPicPr>
        <p:blipFill>
          <a:blip r:embed="rId4"/>
          <a:stretch>
            <a:fillRect/>
          </a:stretch>
        </p:blipFill>
        <p:spPr>
          <a:xfrm>
            <a:off x="12712700" y="3276600"/>
            <a:ext cx="3810000" cy="4330700"/>
          </a:xfrm>
          <a:prstGeom prst="rect">
            <a:avLst/>
          </a:prstGeom>
        </p:spPr>
      </p:pic>
      <p:sp>
        <p:nvSpPr>
          <p:cNvPr id="3" name="Rectángulo 2">
            <a:extLst>
              <a:ext uri="{FF2B5EF4-FFF2-40B4-BE49-F238E27FC236}">
                <a16:creationId xmlns:a16="http://schemas.microsoft.com/office/drawing/2014/main" id="{1B1F8C62-933D-4E4B-AF0D-F887B70F23C6}"/>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4" name="CuadroTexto 3">
            <a:extLst>
              <a:ext uri="{FF2B5EF4-FFF2-40B4-BE49-F238E27FC236}">
                <a16:creationId xmlns:a16="http://schemas.microsoft.com/office/drawing/2014/main" id="{41E332B9-BAA6-8844-A285-B5B48E2B32C1}"/>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ENFOQUE DIFERENCIAL</a:t>
            </a:r>
          </a:p>
        </p:txBody>
      </p:sp>
      <p:sp>
        <p:nvSpPr>
          <p:cNvPr id="5" name="Rectángulo 4">
            <a:extLst>
              <a:ext uri="{FF2B5EF4-FFF2-40B4-BE49-F238E27FC236}">
                <a16:creationId xmlns:a16="http://schemas.microsoft.com/office/drawing/2014/main" id="{5B789429-0FEC-734E-931A-7C45449F2BF9}"/>
              </a:ext>
            </a:extLst>
          </p:cNvPr>
          <p:cNvSpPr/>
          <p:nvPr/>
        </p:nvSpPr>
        <p:spPr>
          <a:xfrm>
            <a:off x="12458700" y="2489200"/>
            <a:ext cx="4318000" cy="50800"/>
          </a:xfrm>
          <a:prstGeom prst="rect">
            <a:avLst/>
          </a:prstGeom>
          <a:solidFill>
            <a:srgbClr val="3E8C8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15" name="CuadroTexto 14">
            <a:extLst>
              <a:ext uri="{FF2B5EF4-FFF2-40B4-BE49-F238E27FC236}">
                <a16:creationId xmlns:a16="http://schemas.microsoft.com/office/drawing/2014/main" id="{67D923B4-58DA-304C-921A-89ED1F2F5E33}"/>
              </a:ext>
            </a:extLst>
          </p:cNvPr>
          <p:cNvSpPr txBox="1"/>
          <p:nvPr/>
        </p:nvSpPr>
        <p:spPr>
          <a:xfrm>
            <a:off x="12458700" y="2692400"/>
            <a:ext cx="4318000" cy="508000"/>
          </a:xfrm>
          <a:prstGeom prst="rect">
            <a:avLst/>
          </a:prstGeom>
          <a:noFill/>
        </p:spPr>
        <p:txBody>
          <a:bodyPr vertOverflow="overflow" vert="horz" wrap="square" rtlCol="0" anchor="t">
            <a:noAutofit/>
          </a:bodyPr>
          <a:lstStyle/>
          <a:p>
            <a:pPr algn="just"/>
            <a:r>
              <a:rPr lang="es-ES_tradnl" sz="1900" b="1">
                <a:solidFill>
                  <a:srgbClr val="3E8C86"/>
                </a:solidFill>
                <a:latin typeface="Poppins Bold"/>
                <a:cs typeface="Poppins Bold"/>
              </a:rPr>
              <a:t>EVOA Y TERRITORIOS COLECTIVOS</a:t>
            </a:r>
          </a:p>
        </p:txBody>
      </p:sp>
    </p:spTree>
    <p:extLst>
      <p:ext uri="{BB962C8B-B14F-4D97-AF65-F5344CB8AC3E}">
        <p14:creationId xmlns:p14="http://schemas.microsoft.com/office/powerpoint/2010/main" val="1413223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6281400" y="-114300"/>
            <a:ext cx="2006600" cy="1943100"/>
            <a:chOff x="0" y="0"/>
            <a:chExt cx="3240118" cy="3131687"/>
          </a:xfrm>
        </p:grpSpPr>
        <p:sp>
          <p:nvSpPr>
            <p:cNvPr id="7" name="TextBox 7"/>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8" name="Freeform 8"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2"/>
              <a:stretch>
                <a:fillRect l="-335373"/>
              </a:stretch>
            </a:blipFill>
          </p:spPr>
          <p:txBody>
            <a:bodyPr/>
            <a:lstStyle/>
            <a:p>
              <a:endParaRPr lang="es-ES_tradnl"/>
            </a:p>
          </p:txBody>
        </p:sp>
        <p:sp>
          <p:nvSpPr>
            <p:cNvPr id="9" name="TextBox 9"/>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0" name="TextBox 10"/>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1" name="TextBox 11"/>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2" name="TextBox 12"/>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3" name="Freeform 13"/>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14" name="Freeform 14"/>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sp>
        <p:nvSpPr>
          <p:cNvPr id="501" name="S501"/>
          <p:cNvSpPr/>
          <p:nvPr/>
        </p:nvSpPr>
        <p:spPr>
          <a:xfrm>
            <a:off x="1257300" y="1168400"/>
            <a:ext cx="14605000" cy="736600"/>
          </a:xfrm>
          <a:prstGeom prst="rect">
            <a:avLst/>
          </a:prstGeom>
          <a:noFill/>
          <a:ln>
            <a:noFill/>
          </a:ln>
        </p:spPr>
        <p:txBody>
          <a:bodyPr wrap="square" lIns="0" tIns="0" rIns="0" bIns="0" anchor="t" anchorCtr="0">
            <a:noAutofit/>
          </a:bodyPr>
          <a:lstStyle/>
          <a:p>
            <a:pPr algn="just">
              <a:buNone/>
            </a:pPr>
            <a:r>
              <a:rPr lang="es-CO" sz="3600" b="1" dirty="0">
                <a:solidFill>
                  <a:srgbClr val="1A401F"/>
                </a:solidFill>
                <a:latin typeface="Poppins Bold"/>
                <a:cs typeface="Poppins Bold"/>
              </a:rPr>
              <a:t>Trabajo, salud, sindicalización e infancia</a:t>
            </a:r>
          </a:p>
        </p:txBody>
      </p:sp>
      <p:sp>
        <p:nvSpPr>
          <p:cNvPr id="502" name="S502"/>
          <p:cNvSpPr/>
          <p:nvPr/>
        </p:nvSpPr>
        <p:spPr>
          <a:xfrm>
            <a:off x="1028700" y="2489200"/>
            <a:ext cx="7620000" cy="2692400"/>
          </a:xfrm>
          <a:prstGeom prst="roundRect">
            <a:avLst/>
          </a:prstGeom>
          <a:solidFill>
            <a:srgbClr val="EBF3F9"/>
          </a:solidFill>
          <a:ln>
            <a:noFill/>
          </a:ln>
        </p:spPr>
        <p:txBody>
          <a:bodyPr wrap="square" lIns="0" tIns="0" rIns="0" bIns="0" anchor="t"/>
          <a:lstStyle/>
          <a:p>
            <a:endParaRPr lang="es-CO"/>
          </a:p>
        </p:txBody>
      </p:sp>
      <p:sp>
        <p:nvSpPr>
          <p:cNvPr id="503" name="S503"/>
          <p:cNvSpPr/>
          <p:nvPr/>
        </p:nvSpPr>
        <p:spPr>
          <a:xfrm>
            <a:off x="1028700" y="2489200"/>
            <a:ext cx="7620000" cy="101600"/>
          </a:xfrm>
          <a:prstGeom prst="rect">
            <a:avLst/>
          </a:prstGeom>
          <a:solidFill>
            <a:srgbClr val="2B484C"/>
          </a:solidFill>
          <a:ln>
            <a:noFill/>
          </a:ln>
        </p:spPr>
        <p:txBody>
          <a:bodyPr wrap="square" lIns="0" tIns="0" rIns="0" bIns="0" anchor="t"/>
          <a:lstStyle/>
          <a:p>
            <a:endParaRPr lang="es-CO"/>
          </a:p>
        </p:txBody>
      </p:sp>
      <p:sp>
        <p:nvSpPr>
          <p:cNvPr id="504" name="S504"/>
          <p:cNvSpPr/>
          <p:nvPr/>
        </p:nvSpPr>
        <p:spPr>
          <a:xfrm>
            <a:off x="2120900" y="2870200"/>
            <a:ext cx="6223000" cy="812800"/>
          </a:xfrm>
          <a:prstGeom prst="rect">
            <a:avLst/>
          </a:prstGeom>
          <a:noFill/>
          <a:ln>
            <a:noFill/>
          </a:ln>
        </p:spPr>
        <p:txBody>
          <a:bodyPr wrap="square" lIns="0" tIns="0" rIns="0" bIns="0" anchor="t"/>
          <a:lstStyle/>
          <a:p>
            <a:pPr algn="just">
              <a:buNone/>
            </a:pPr>
            <a:r>
              <a:rPr lang="es-CO" sz="2000" b="1" dirty="0">
                <a:solidFill>
                  <a:srgbClr val="2B484C"/>
                </a:solidFill>
                <a:latin typeface="Poppins Bold"/>
                <a:cs typeface="Poppins Bold"/>
              </a:rPr>
              <a:t>DERECHOS LABORALES FUNDAMENTALES</a:t>
            </a:r>
          </a:p>
        </p:txBody>
      </p:sp>
      <p:sp>
        <p:nvSpPr>
          <p:cNvPr id="505" name="S505"/>
          <p:cNvSpPr/>
          <p:nvPr/>
        </p:nvSpPr>
        <p:spPr>
          <a:xfrm>
            <a:off x="1333500" y="3759200"/>
            <a:ext cx="7010400" cy="12192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Su incumplimiento perpetúa la informalidad, la precariedad y la exclusión económica. Mejorar las condiciones laborales tiene un efecto multiplicador sobre el territorio.</a:t>
            </a:r>
          </a:p>
        </p:txBody>
      </p:sp>
      <p:sp>
        <p:nvSpPr>
          <p:cNvPr id="506" name="S506"/>
          <p:cNvSpPr/>
          <p:nvPr/>
        </p:nvSpPr>
        <p:spPr>
          <a:xfrm>
            <a:off x="9410700" y="2489200"/>
            <a:ext cx="7620000" cy="2692400"/>
          </a:xfrm>
          <a:prstGeom prst="roundRect">
            <a:avLst/>
          </a:prstGeom>
          <a:solidFill>
            <a:srgbClr val="EBF3F9"/>
          </a:solidFill>
          <a:ln>
            <a:noFill/>
          </a:ln>
        </p:spPr>
        <p:txBody>
          <a:bodyPr wrap="square" lIns="0" tIns="0" rIns="0" bIns="0" anchor="t"/>
          <a:lstStyle/>
          <a:p>
            <a:endParaRPr lang="es-CO"/>
          </a:p>
        </p:txBody>
      </p:sp>
      <p:sp>
        <p:nvSpPr>
          <p:cNvPr id="507" name="S507"/>
          <p:cNvSpPr/>
          <p:nvPr/>
        </p:nvSpPr>
        <p:spPr>
          <a:xfrm>
            <a:off x="9410700" y="2489200"/>
            <a:ext cx="7620000" cy="101600"/>
          </a:xfrm>
          <a:prstGeom prst="rect">
            <a:avLst/>
          </a:prstGeom>
          <a:solidFill>
            <a:srgbClr val="3E8C86"/>
          </a:solidFill>
          <a:ln>
            <a:noFill/>
          </a:ln>
        </p:spPr>
        <p:txBody>
          <a:bodyPr wrap="square" lIns="0" tIns="0" rIns="0" bIns="0" anchor="t"/>
          <a:lstStyle/>
          <a:p>
            <a:endParaRPr lang="es-CO"/>
          </a:p>
        </p:txBody>
      </p:sp>
      <p:sp>
        <p:nvSpPr>
          <p:cNvPr id="508" name="S508"/>
          <p:cNvSpPr/>
          <p:nvPr/>
        </p:nvSpPr>
        <p:spPr>
          <a:xfrm>
            <a:off x="10502900" y="2870200"/>
            <a:ext cx="6223000" cy="812800"/>
          </a:xfrm>
          <a:prstGeom prst="rect">
            <a:avLst/>
          </a:prstGeom>
          <a:noFill/>
          <a:ln>
            <a:noFill/>
          </a:ln>
        </p:spPr>
        <p:txBody>
          <a:bodyPr wrap="square" lIns="0" tIns="0" rIns="0" bIns="0" anchor="t"/>
          <a:lstStyle/>
          <a:p>
            <a:pPr algn="just">
              <a:buNone/>
            </a:pPr>
            <a:r>
              <a:rPr lang="es-CO" sz="2000" b="1" dirty="0">
                <a:solidFill>
                  <a:srgbClr val="3E8C86"/>
                </a:solidFill>
                <a:latin typeface="Poppins Bold"/>
                <a:cs typeface="Poppins Bold"/>
              </a:rPr>
              <a:t>SALUD Y SEGURIDAD EN EL TRABAJO</a:t>
            </a:r>
          </a:p>
        </p:txBody>
      </p:sp>
      <p:sp>
        <p:nvSpPr>
          <p:cNvPr id="509" name="S509"/>
          <p:cNvSpPr/>
          <p:nvPr/>
        </p:nvSpPr>
        <p:spPr>
          <a:xfrm>
            <a:off x="9715500" y="3759200"/>
            <a:ext cx="7010400" cy="12192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Colombia reguló los riesgos laborales solo con la Ley 1562 de 2012, 43 años después de la Ley Carbón estadounidense de 1969, que fue la primera en normativizar la salud minera.</a:t>
            </a:r>
          </a:p>
        </p:txBody>
      </p:sp>
      <p:sp>
        <p:nvSpPr>
          <p:cNvPr id="510" name="S510"/>
          <p:cNvSpPr/>
          <p:nvPr/>
        </p:nvSpPr>
        <p:spPr>
          <a:xfrm>
            <a:off x="1028700" y="5435600"/>
            <a:ext cx="7620000" cy="2692400"/>
          </a:xfrm>
          <a:prstGeom prst="roundRect">
            <a:avLst/>
          </a:prstGeom>
          <a:solidFill>
            <a:srgbClr val="EBF3F9"/>
          </a:solidFill>
          <a:ln>
            <a:noFill/>
          </a:ln>
        </p:spPr>
        <p:txBody>
          <a:bodyPr wrap="square" lIns="0" tIns="0" rIns="0" bIns="0" anchor="t"/>
          <a:lstStyle/>
          <a:p>
            <a:endParaRPr lang="es-CO"/>
          </a:p>
        </p:txBody>
      </p:sp>
      <p:sp>
        <p:nvSpPr>
          <p:cNvPr id="511" name="S511"/>
          <p:cNvSpPr/>
          <p:nvPr/>
        </p:nvSpPr>
        <p:spPr>
          <a:xfrm>
            <a:off x="1028700" y="5435600"/>
            <a:ext cx="7620000" cy="101600"/>
          </a:xfrm>
          <a:prstGeom prst="rect">
            <a:avLst/>
          </a:prstGeom>
          <a:solidFill>
            <a:srgbClr val="E97132"/>
          </a:solidFill>
          <a:ln>
            <a:noFill/>
          </a:ln>
        </p:spPr>
        <p:txBody>
          <a:bodyPr wrap="square" lIns="0" tIns="0" rIns="0" bIns="0" anchor="t"/>
          <a:lstStyle/>
          <a:p>
            <a:endParaRPr lang="es-CO"/>
          </a:p>
        </p:txBody>
      </p:sp>
      <p:sp>
        <p:nvSpPr>
          <p:cNvPr id="512" name="S512"/>
          <p:cNvSpPr/>
          <p:nvPr/>
        </p:nvSpPr>
        <p:spPr>
          <a:xfrm>
            <a:off x="2120900" y="5816600"/>
            <a:ext cx="6223000" cy="812800"/>
          </a:xfrm>
          <a:prstGeom prst="rect">
            <a:avLst/>
          </a:prstGeom>
          <a:noFill/>
          <a:ln>
            <a:noFill/>
          </a:ln>
        </p:spPr>
        <p:txBody>
          <a:bodyPr wrap="square" lIns="0" tIns="0" rIns="0" bIns="0" anchor="t"/>
          <a:lstStyle/>
          <a:p>
            <a:pPr algn="just">
              <a:buNone/>
            </a:pPr>
            <a:r>
              <a:rPr lang="es-CO" sz="2000" b="1" dirty="0">
                <a:solidFill>
                  <a:srgbClr val="E97132"/>
                </a:solidFill>
                <a:latin typeface="Poppins Bold"/>
                <a:cs typeface="Poppins Bold"/>
              </a:rPr>
              <a:t>LIBERTAD SINDICAL Y NEGOCIACIÓN</a:t>
            </a:r>
          </a:p>
        </p:txBody>
      </p:sp>
      <p:sp>
        <p:nvSpPr>
          <p:cNvPr id="513" name="S513"/>
          <p:cNvSpPr/>
          <p:nvPr/>
        </p:nvSpPr>
        <p:spPr>
          <a:xfrm>
            <a:off x="1333500" y="6705600"/>
            <a:ext cx="7010400" cy="12192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Protegida por el Artículo 39 de la Constitución y los Convenios OIT 87 de 1948 y 98 de 1949. La OIT vigila su cumplimiento desde 1951 con el Comité de Libertad Sindical.</a:t>
            </a:r>
          </a:p>
        </p:txBody>
      </p:sp>
      <p:sp>
        <p:nvSpPr>
          <p:cNvPr id="514" name="S514"/>
          <p:cNvSpPr/>
          <p:nvPr/>
        </p:nvSpPr>
        <p:spPr>
          <a:xfrm>
            <a:off x="9410700" y="5435600"/>
            <a:ext cx="7620000" cy="2692400"/>
          </a:xfrm>
          <a:prstGeom prst="roundRect">
            <a:avLst/>
          </a:prstGeom>
          <a:solidFill>
            <a:srgbClr val="EBF3F9"/>
          </a:solidFill>
          <a:ln>
            <a:noFill/>
          </a:ln>
        </p:spPr>
        <p:txBody>
          <a:bodyPr wrap="square" lIns="0" tIns="0" rIns="0" bIns="0" anchor="t"/>
          <a:lstStyle/>
          <a:p>
            <a:endParaRPr lang="es-CO"/>
          </a:p>
        </p:txBody>
      </p:sp>
      <p:sp>
        <p:nvSpPr>
          <p:cNvPr id="515" name="S515"/>
          <p:cNvSpPr/>
          <p:nvPr/>
        </p:nvSpPr>
        <p:spPr>
          <a:xfrm>
            <a:off x="9410700" y="5435600"/>
            <a:ext cx="7620000" cy="101600"/>
          </a:xfrm>
          <a:prstGeom prst="rect">
            <a:avLst/>
          </a:prstGeom>
          <a:solidFill>
            <a:srgbClr val="EF5828"/>
          </a:solidFill>
          <a:ln>
            <a:noFill/>
          </a:ln>
        </p:spPr>
        <p:txBody>
          <a:bodyPr wrap="square" lIns="0" tIns="0" rIns="0" bIns="0" anchor="t"/>
          <a:lstStyle/>
          <a:p>
            <a:endParaRPr lang="es-CO"/>
          </a:p>
        </p:txBody>
      </p:sp>
      <p:sp>
        <p:nvSpPr>
          <p:cNvPr id="516" name="S516"/>
          <p:cNvSpPr/>
          <p:nvPr/>
        </p:nvSpPr>
        <p:spPr>
          <a:xfrm>
            <a:off x="10502900" y="5816600"/>
            <a:ext cx="6223000" cy="812800"/>
          </a:xfrm>
          <a:prstGeom prst="rect">
            <a:avLst/>
          </a:prstGeom>
          <a:noFill/>
          <a:ln>
            <a:noFill/>
          </a:ln>
        </p:spPr>
        <p:txBody>
          <a:bodyPr wrap="square" lIns="0" tIns="0" rIns="0" bIns="0" anchor="t"/>
          <a:lstStyle/>
          <a:p>
            <a:pPr algn="just">
              <a:buNone/>
            </a:pPr>
            <a:r>
              <a:rPr lang="es-CO" sz="2000" b="1" dirty="0">
                <a:solidFill>
                  <a:srgbClr val="EF5828"/>
                </a:solidFill>
                <a:latin typeface="Poppins Bold"/>
                <a:cs typeface="Poppins Bold"/>
              </a:rPr>
              <a:t>NIÑOS, NIÑAS Y ADOLESCENTES</a:t>
            </a:r>
          </a:p>
        </p:txBody>
      </p:sp>
      <p:sp>
        <p:nvSpPr>
          <p:cNvPr id="517" name="S517"/>
          <p:cNvSpPr/>
          <p:nvPr/>
        </p:nvSpPr>
        <p:spPr>
          <a:xfrm>
            <a:off x="9715500" y="6705600"/>
            <a:ext cx="7010400" cy="12192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El Artículo 44 de la Constitución establece que sus derechos prevalecen sobre los demás. El trabajo infantil en minería vulnera educación, desarrollo integral, salud y juego.</a:t>
            </a:r>
          </a:p>
        </p:txBody>
      </p:sp>
      <p:sp>
        <p:nvSpPr>
          <p:cNvPr id="518" name="S518"/>
          <p:cNvSpPr/>
          <p:nvPr/>
        </p:nvSpPr>
        <p:spPr>
          <a:xfrm>
            <a:off x="1028700" y="9652000"/>
            <a:ext cx="15748000" cy="381000"/>
          </a:xfrm>
          <a:prstGeom prst="rect">
            <a:avLst/>
          </a:prstGeom>
          <a:noFill/>
          <a:ln>
            <a:noFill/>
          </a:ln>
        </p:spPr>
        <p:txBody>
          <a:bodyPr wrap="square" lIns="0" tIns="0" rIns="0" bIns="0" anchor="t"/>
          <a:lstStyle/>
          <a:p>
            <a:pPr algn="just">
              <a:buNone/>
            </a:pPr>
            <a:r>
              <a:rPr lang="es-CO" sz="1700" b="0" dirty="0">
                <a:solidFill>
                  <a:srgbClr val="4A5A66"/>
                </a:solidFill>
                <a:latin typeface="Poppins"/>
                <a:cs typeface="Poppins"/>
              </a:rPr>
              <a:t>Fuente: pp. 41-47. Ilustraciones 8 y 9 en el documento fuente.</a:t>
            </a:r>
          </a:p>
        </p:txBody>
      </p:sp>
      <p:pic>
        <p:nvPicPr>
          <p:cNvPr id="519" name="Graphic 519" descr="Derechos laborales fundamentales"/>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33500" y="2844800"/>
            <a:ext cx="584200" cy="584200"/>
          </a:xfrm>
          <a:prstGeom prst="rect">
            <a:avLst/>
          </a:prstGeom>
        </p:spPr>
      </p:pic>
      <p:pic>
        <p:nvPicPr>
          <p:cNvPr id="520" name="Graphic 520" descr="Salud y seguridad en el trabajo"/>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715500" y="2844800"/>
            <a:ext cx="584200" cy="584200"/>
          </a:xfrm>
          <a:prstGeom prst="rect">
            <a:avLst/>
          </a:prstGeom>
        </p:spPr>
      </p:pic>
      <p:pic>
        <p:nvPicPr>
          <p:cNvPr id="521" name="Graphic 521" descr="Libertad sindical y negociación colectiva"/>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33500" y="5791200"/>
            <a:ext cx="584200" cy="584200"/>
          </a:xfrm>
          <a:prstGeom prst="rect">
            <a:avLst/>
          </a:prstGeom>
        </p:spPr>
      </p:pic>
      <p:pic>
        <p:nvPicPr>
          <p:cNvPr id="522" name="Graphic 522" descr="Derechos de niños, niñas y adolescentes"/>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715500" y="5791200"/>
            <a:ext cx="584200" cy="584200"/>
          </a:xfrm>
          <a:prstGeom prst="rect">
            <a:avLst/>
          </a:prstGeom>
        </p:spPr>
      </p:pic>
      <p:sp>
        <p:nvSpPr>
          <p:cNvPr id="2" name="Rectángulo 1">
            <a:extLst>
              <a:ext uri="{FF2B5EF4-FFF2-40B4-BE49-F238E27FC236}">
                <a16:creationId xmlns:a16="http://schemas.microsoft.com/office/drawing/2014/main" id="{7835E2D6-4CA9-F840-8005-2514FE108C69}"/>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3" name="CuadroTexto 2">
            <a:extLst>
              <a:ext uri="{FF2B5EF4-FFF2-40B4-BE49-F238E27FC236}">
                <a16:creationId xmlns:a16="http://schemas.microsoft.com/office/drawing/2014/main" id="{83C39720-04BC-B246-97FC-A38EA39C56B3}"/>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DERECHOS LABORALES</a:t>
            </a:r>
          </a:p>
        </p:txBody>
      </p:sp>
    </p:spTree>
    <p:extLst>
      <p:ext uri="{BB962C8B-B14F-4D97-AF65-F5344CB8AC3E}">
        <p14:creationId xmlns:p14="http://schemas.microsoft.com/office/powerpoint/2010/main" val="1523186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6281400" y="-114300"/>
            <a:ext cx="2006600" cy="1943100"/>
            <a:chOff x="0" y="0"/>
            <a:chExt cx="3240118" cy="3131687"/>
          </a:xfrm>
        </p:grpSpPr>
        <p:sp>
          <p:nvSpPr>
            <p:cNvPr id="7" name="TextBox 7"/>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8" name="Freeform 8"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2"/>
              <a:stretch>
                <a:fillRect l="-335373"/>
              </a:stretch>
            </a:blipFill>
          </p:spPr>
          <p:txBody>
            <a:bodyPr/>
            <a:lstStyle/>
            <a:p>
              <a:endParaRPr lang="es-ES_tradnl"/>
            </a:p>
          </p:txBody>
        </p:sp>
        <p:sp>
          <p:nvSpPr>
            <p:cNvPr id="9" name="TextBox 9"/>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0" name="TextBox 10"/>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1" name="TextBox 11"/>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2" name="TextBox 12"/>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3" name="Freeform 13"/>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14" name="Freeform 14"/>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sp>
        <p:nvSpPr>
          <p:cNvPr id="2" name="Rectángulo 1">
            <a:extLst>
              <a:ext uri="{FF2B5EF4-FFF2-40B4-BE49-F238E27FC236}">
                <a16:creationId xmlns:a16="http://schemas.microsoft.com/office/drawing/2014/main" id="{7835E2D6-4CA9-F840-8005-2514FE108C69}"/>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3" name="CuadroTexto 2">
            <a:extLst>
              <a:ext uri="{FF2B5EF4-FFF2-40B4-BE49-F238E27FC236}">
                <a16:creationId xmlns:a16="http://schemas.microsoft.com/office/drawing/2014/main" id="{83C39720-04BC-B246-97FC-A38EA39C56B3}"/>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DERECHOS LABORALES</a:t>
            </a:r>
          </a:p>
        </p:txBody>
      </p:sp>
      <p:sp>
        <p:nvSpPr>
          <p:cNvPr id="4" name="Rectángulo 3">
            <a:extLst>
              <a:ext uri="{FF2B5EF4-FFF2-40B4-BE49-F238E27FC236}">
                <a16:creationId xmlns:a16="http://schemas.microsoft.com/office/drawing/2014/main" id="{66FFAB18-3784-6B49-924B-BF6CA24DEF26}"/>
              </a:ext>
            </a:extLst>
          </p:cNvPr>
          <p:cNvSpPr/>
          <p:nvPr/>
        </p:nvSpPr>
        <p:spPr>
          <a:xfrm>
            <a:off x="1028700" y="381000"/>
            <a:ext cx="63500" cy="16510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5" name="CuadroTexto 4">
            <a:extLst>
              <a:ext uri="{FF2B5EF4-FFF2-40B4-BE49-F238E27FC236}">
                <a16:creationId xmlns:a16="http://schemas.microsoft.com/office/drawing/2014/main" id="{272C9823-698A-8B41-8D84-A5CE2C8182AA}"/>
              </a:ext>
            </a:extLst>
          </p:cNvPr>
          <p:cNvSpPr txBox="1"/>
          <p:nvPr/>
        </p:nvSpPr>
        <p:spPr>
          <a:xfrm>
            <a:off x="1257300" y="431800"/>
            <a:ext cx="11430000" cy="304800"/>
          </a:xfrm>
          <a:prstGeom prst="rect">
            <a:avLst/>
          </a:prstGeom>
          <a:noFill/>
        </p:spPr>
        <p:txBody>
          <a:bodyPr vertOverflow="overflow" vert="horz" wrap="square" rtlCol="0" anchor="t">
            <a:noAutofit/>
          </a:bodyPr>
          <a:lstStyle/>
          <a:p>
            <a:pPr algn="l"/>
            <a:r>
              <a:rPr lang="es-ES_tradnl" b="1">
                <a:solidFill>
                  <a:srgbClr val="EF5828"/>
                </a:solidFill>
                <a:latin typeface="Poppins Bold"/>
                <a:cs typeface="Poppins Bold"/>
              </a:rPr>
              <a:t>DERECHOS LABORALES</a:t>
            </a:r>
          </a:p>
        </p:txBody>
      </p:sp>
      <p:sp>
        <p:nvSpPr>
          <p:cNvPr id="15" name="CuadroTexto 14">
            <a:extLst>
              <a:ext uri="{FF2B5EF4-FFF2-40B4-BE49-F238E27FC236}">
                <a16:creationId xmlns:a16="http://schemas.microsoft.com/office/drawing/2014/main" id="{D4FE43CF-BE4D-1847-B10B-0C803C9B66A9}"/>
              </a:ext>
            </a:extLst>
          </p:cNvPr>
          <p:cNvSpPr txBox="1"/>
          <p:nvPr/>
        </p:nvSpPr>
        <p:spPr>
          <a:xfrm>
            <a:off x="1257300" y="1066800"/>
            <a:ext cx="14605000" cy="736600"/>
          </a:xfrm>
          <a:prstGeom prst="rect">
            <a:avLst/>
          </a:prstGeom>
          <a:noFill/>
        </p:spPr>
        <p:txBody>
          <a:bodyPr vertOverflow="overflow" vert="horz" wrap="square" rtlCol="0" anchor="t">
            <a:noAutofit/>
          </a:bodyPr>
          <a:lstStyle/>
          <a:p>
            <a:pPr algn="l"/>
            <a:r>
              <a:rPr lang="es-ES_tradnl" sz="3600" b="1">
                <a:solidFill>
                  <a:srgbClr val="1A401F"/>
                </a:solidFill>
                <a:latin typeface="Poppins Bold"/>
                <a:cs typeface="Poppins Bold"/>
              </a:rPr>
              <a:t>Sindicalización: dos realidades</a:t>
            </a:r>
          </a:p>
        </p:txBody>
      </p:sp>
      <p:sp>
        <p:nvSpPr>
          <p:cNvPr id="16" name="Rectángulo redondeado 15">
            <a:extLst>
              <a:ext uri="{FF2B5EF4-FFF2-40B4-BE49-F238E27FC236}">
                <a16:creationId xmlns:a16="http://schemas.microsoft.com/office/drawing/2014/main" id="{9A169429-16CC-8747-A910-EB98B5D9D106}"/>
              </a:ext>
            </a:extLst>
          </p:cNvPr>
          <p:cNvSpPr/>
          <p:nvPr/>
        </p:nvSpPr>
        <p:spPr>
          <a:xfrm>
            <a:off x="1028700" y="2387600"/>
            <a:ext cx="15748000" cy="939800"/>
          </a:xfrm>
          <a:prstGeom prst="roundRect">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7" name="CuadroTexto 16">
            <a:extLst>
              <a:ext uri="{FF2B5EF4-FFF2-40B4-BE49-F238E27FC236}">
                <a16:creationId xmlns:a16="http://schemas.microsoft.com/office/drawing/2014/main" id="{7220C7AE-3D07-674B-898F-E6FD633510F8}"/>
              </a:ext>
            </a:extLst>
          </p:cNvPr>
          <p:cNvSpPr txBox="1"/>
          <p:nvPr/>
        </p:nvSpPr>
        <p:spPr>
          <a:xfrm>
            <a:off x="1384300" y="2540000"/>
            <a:ext cx="15036800" cy="584200"/>
          </a:xfrm>
          <a:prstGeom prst="rect">
            <a:avLst/>
          </a:prstGeom>
          <a:noFill/>
        </p:spPr>
        <p:txBody>
          <a:bodyPr vertOverflow="overflow" vert="horz" wrap="square" rtlCol="0" anchor="t">
            <a:noAutofit/>
          </a:bodyPr>
          <a:lstStyle/>
          <a:p>
            <a:pPr algn="l"/>
            <a:r>
              <a:rPr lang="es-ES_tradnl" sz="2000" dirty="0">
                <a:solidFill>
                  <a:srgbClr val="FFFFFF"/>
                </a:solidFill>
                <a:latin typeface="Poppins"/>
                <a:cs typeface="Poppins"/>
              </a:rPr>
              <a:t>EL MARCO: Artículo 39 de la Constitución; Convenios de la OIT 87 de 1948 y 98 de 1949; Comité de Libertad Sindical de la OIT desde 1951.</a:t>
            </a:r>
          </a:p>
        </p:txBody>
      </p:sp>
      <p:sp>
        <p:nvSpPr>
          <p:cNvPr id="18" name="Rectángulo redondeado 17">
            <a:extLst>
              <a:ext uri="{FF2B5EF4-FFF2-40B4-BE49-F238E27FC236}">
                <a16:creationId xmlns:a16="http://schemas.microsoft.com/office/drawing/2014/main" id="{C71F7FF7-5882-A341-B5D1-E82B91040342}"/>
              </a:ext>
            </a:extLst>
          </p:cNvPr>
          <p:cNvSpPr/>
          <p:nvPr/>
        </p:nvSpPr>
        <p:spPr>
          <a:xfrm>
            <a:off x="1028700" y="3708400"/>
            <a:ext cx="7620000" cy="38100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9" name="Rectángulo 18">
            <a:extLst>
              <a:ext uri="{FF2B5EF4-FFF2-40B4-BE49-F238E27FC236}">
                <a16:creationId xmlns:a16="http://schemas.microsoft.com/office/drawing/2014/main" id="{9F3932C3-9A17-DD44-A01E-12AF86E11D64}"/>
              </a:ext>
            </a:extLst>
          </p:cNvPr>
          <p:cNvSpPr/>
          <p:nvPr/>
        </p:nvSpPr>
        <p:spPr>
          <a:xfrm>
            <a:off x="1028700" y="3708400"/>
            <a:ext cx="7620000" cy="101600"/>
          </a:xfrm>
          <a:prstGeom prst="rect">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0" name="CuadroTexto 19">
            <a:extLst>
              <a:ext uri="{FF2B5EF4-FFF2-40B4-BE49-F238E27FC236}">
                <a16:creationId xmlns:a16="http://schemas.microsoft.com/office/drawing/2014/main" id="{608A9A12-D363-E84A-A37D-E3A9A22E31BF}"/>
              </a:ext>
            </a:extLst>
          </p:cNvPr>
          <p:cNvSpPr txBox="1"/>
          <p:nvPr/>
        </p:nvSpPr>
        <p:spPr>
          <a:xfrm>
            <a:off x="1333500" y="4064000"/>
            <a:ext cx="7010400" cy="3810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MINERÍA EMPRESARIAL</a:t>
            </a:r>
          </a:p>
        </p:txBody>
      </p:sp>
      <p:sp>
        <p:nvSpPr>
          <p:cNvPr id="21" name="CuadroTexto 20">
            <a:extLst>
              <a:ext uri="{FF2B5EF4-FFF2-40B4-BE49-F238E27FC236}">
                <a16:creationId xmlns:a16="http://schemas.microsoft.com/office/drawing/2014/main" id="{8ADF8803-E249-7C48-8D4C-073E0CD63FDE}"/>
              </a:ext>
            </a:extLst>
          </p:cNvPr>
          <p:cNvSpPr txBox="1"/>
          <p:nvPr/>
        </p:nvSpPr>
        <p:spPr>
          <a:xfrm>
            <a:off x="1333500" y="4521200"/>
            <a:ext cx="7010400" cy="2794000"/>
          </a:xfrm>
          <a:prstGeom prst="rect">
            <a:avLst/>
          </a:prstGeom>
          <a:noFill/>
        </p:spPr>
        <p:txBody>
          <a:bodyPr vertOverflow="overflow" vert="horz" wrap="square" rtlCol="0" anchor="t">
            <a:noAutofit/>
          </a:bodyPr>
          <a:lstStyle/>
          <a:p>
            <a:pPr algn="l"/>
            <a:r>
              <a:rPr lang="es-ES_tradnl" sz="1700" dirty="0">
                <a:solidFill>
                  <a:srgbClr val="231F20"/>
                </a:solidFill>
                <a:latin typeface="Poppins"/>
                <a:cs typeface="Poppins"/>
              </a:rPr>
              <a:t>Existen sindicatos, pero su acción se ha visto limitada en algunos casos por prácticas antisindicales encubiertas: represalias, estigmatización y exclusión laboral mediante listas negras; fragmentación de la base sindical por esquemas de subcontratación; baja cobertura de la negociación colectiva y poco respeto de los acuerdos; y formas de concertación paralelas sin poder vinculante.</a:t>
            </a:r>
          </a:p>
        </p:txBody>
      </p:sp>
      <p:sp>
        <p:nvSpPr>
          <p:cNvPr id="22" name="Rectángulo redondeado 21">
            <a:extLst>
              <a:ext uri="{FF2B5EF4-FFF2-40B4-BE49-F238E27FC236}">
                <a16:creationId xmlns:a16="http://schemas.microsoft.com/office/drawing/2014/main" id="{EEF1C5C9-BDA6-1E47-B068-1060B3CDA8BC}"/>
              </a:ext>
            </a:extLst>
          </p:cNvPr>
          <p:cNvSpPr/>
          <p:nvPr/>
        </p:nvSpPr>
        <p:spPr>
          <a:xfrm>
            <a:off x="9156700" y="3708400"/>
            <a:ext cx="7620000" cy="38100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3" name="Rectángulo 22">
            <a:extLst>
              <a:ext uri="{FF2B5EF4-FFF2-40B4-BE49-F238E27FC236}">
                <a16:creationId xmlns:a16="http://schemas.microsoft.com/office/drawing/2014/main" id="{A0BC007B-F3B1-2945-8324-E6A8E85213B3}"/>
              </a:ext>
            </a:extLst>
          </p:cNvPr>
          <p:cNvSpPr/>
          <p:nvPr/>
        </p:nvSpPr>
        <p:spPr>
          <a:xfrm>
            <a:off x="9156700" y="3708400"/>
            <a:ext cx="7620000" cy="1016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4" name="CuadroTexto 23">
            <a:extLst>
              <a:ext uri="{FF2B5EF4-FFF2-40B4-BE49-F238E27FC236}">
                <a16:creationId xmlns:a16="http://schemas.microsoft.com/office/drawing/2014/main" id="{A99196FA-B37C-A845-A10F-C84AEA8F08BF}"/>
              </a:ext>
            </a:extLst>
          </p:cNvPr>
          <p:cNvSpPr txBox="1"/>
          <p:nvPr/>
        </p:nvSpPr>
        <p:spPr>
          <a:xfrm>
            <a:off x="9461500" y="4064000"/>
            <a:ext cx="7010400" cy="381000"/>
          </a:xfrm>
          <a:prstGeom prst="rect">
            <a:avLst/>
          </a:prstGeom>
          <a:noFill/>
        </p:spPr>
        <p:txBody>
          <a:bodyPr vertOverflow="overflow" vert="horz" wrap="square" rtlCol="0" anchor="t">
            <a:noAutofit/>
          </a:bodyPr>
          <a:lstStyle/>
          <a:p>
            <a:pPr algn="l"/>
            <a:r>
              <a:rPr lang="es-ES_tradnl" sz="2000" b="1">
                <a:solidFill>
                  <a:srgbClr val="EF5828"/>
                </a:solidFill>
                <a:latin typeface="Poppins Bold"/>
                <a:cs typeface="Poppins Bold"/>
              </a:rPr>
              <a:t>MAPE</a:t>
            </a:r>
          </a:p>
        </p:txBody>
      </p:sp>
      <p:sp>
        <p:nvSpPr>
          <p:cNvPr id="25" name="CuadroTexto 24">
            <a:extLst>
              <a:ext uri="{FF2B5EF4-FFF2-40B4-BE49-F238E27FC236}">
                <a16:creationId xmlns:a16="http://schemas.microsoft.com/office/drawing/2014/main" id="{BC8F0BFF-36B7-6846-BA79-590F64EF8F84}"/>
              </a:ext>
            </a:extLst>
          </p:cNvPr>
          <p:cNvSpPr txBox="1"/>
          <p:nvPr/>
        </p:nvSpPr>
        <p:spPr>
          <a:xfrm>
            <a:off x="9461500" y="4521200"/>
            <a:ext cx="7010400" cy="2794000"/>
          </a:xfrm>
          <a:prstGeom prst="rect">
            <a:avLst/>
          </a:prstGeom>
          <a:noFill/>
        </p:spPr>
        <p:txBody>
          <a:bodyPr vertOverflow="overflow" vert="horz" wrap="square" rtlCol="0" anchor="t">
            <a:noAutofit/>
          </a:bodyPr>
          <a:lstStyle/>
          <a:p>
            <a:pPr algn="l"/>
            <a:r>
              <a:rPr lang="es-ES_tradnl" sz="1700">
                <a:solidFill>
                  <a:srgbClr val="231F20"/>
                </a:solidFill>
                <a:latin typeface="Poppins"/>
                <a:cs typeface="Poppins"/>
              </a:rPr>
              <a:t>Las formas tradicionales de sindicalización son escasas o inexistentes. Han surgido formas comunitarias de organización laboral (asociaciones, redes de barequeros y barequeras, cooperativas) que ejercen defensa colectiva, interlocución con el Estado y negociación de condiciones de trabajo, pero carecen de reconocimiento sindical pleno, lo que limita su capacidad jurídica.</a:t>
            </a:r>
          </a:p>
        </p:txBody>
      </p:sp>
      <p:sp>
        <p:nvSpPr>
          <p:cNvPr id="26" name="Rectángulo 25">
            <a:extLst>
              <a:ext uri="{FF2B5EF4-FFF2-40B4-BE49-F238E27FC236}">
                <a16:creationId xmlns:a16="http://schemas.microsoft.com/office/drawing/2014/main" id="{3C336C0E-8A6D-7B40-89EC-7B2B3DC74747}"/>
              </a:ext>
            </a:extLst>
          </p:cNvPr>
          <p:cNvSpPr/>
          <p:nvPr/>
        </p:nvSpPr>
        <p:spPr>
          <a:xfrm>
            <a:off x="1028700" y="7874000"/>
            <a:ext cx="15748000" cy="50800"/>
          </a:xfrm>
          <a:prstGeom prst="rect">
            <a:avLst/>
          </a:prstGeom>
          <a:solidFill>
            <a:srgbClr val="3E8C8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7" name="CuadroTexto 26">
            <a:extLst>
              <a:ext uri="{FF2B5EF4-FFF2-40B4-BE49-F238E27FC236}">
                <a16:creationId xmlns:a16="http://schemas.microsoft.com/office/drawing/2014/main" id="{8BDD782B-9857-1643-8AD7-A134225CA388}"/>
              </a:ext>
            </a:extLst>
          </p:cNvPr>
          <p:cNvSpPr txBox="1"/>
          <p:nvPr/>
        </p:nvSpPr>
        <p:spPr>
          <a:xfrm>
            <a:off x="1028700" y="8077200"/>
            <a:ext cx="15748000" cy="355600"/>
          </a:xfrm>
          <a:prstGeom prst="rect">
            <a:avLst/>
          </a:prstGeom>
          <a:noFill/>
        </p:spPr>
        <p:txBody>
          <a:bodyPr vertOverflow="overflow" vert="horz" wrap="square" rtlCol="0" anchor="t">
            <a:noAutofit/>
          </a:bodyPr>
          <a:lstStyle/>
          <a:p>
            <a:pPr algn="l"/>
            <a:r>
              <a:rPr lang="es-ES_tradnl" sz="1900" b="1">
                <a:solidFill>
                  <a:srgbClr val="3E8C86"/>
                </a:solidFill>
                <a:latin typeface="Poppins Bold"/>
                <a:cs typeface="Poppins Bold"/>
              </a:rPr>
              <a:t>LOS DERECHOS QUE COMPRENDE</a:t>
            </a:r>
          </a:p>
        </p:txBody>
      </p:sp>
      <p:sp>
        <p:nvSpPr>
          <p:cNvPr id="28" name="CuadroTexto 27">
            <a:extLst>
              <a:ext uri="{FF2B5EF4-FFF2-40B4-BE49-F238E27FC236}">
                <a16:creationId xmlns:a16="http://schemas.microsoft.com/office/drawing/2014/main" id="{76E02C8E-B835-EC4B-AD45-975D9977DB88}"/>
              </a:ext>
            </a:extLst>
          </p:cNvPr>
          <p:cNvSpPr txBox="1"/>
          <p:nvPr/>
        </p:nvSpPr>
        <p:spPr>
          <a:xfrm>
            <a:off x="1028700" y="8509000"/>
            <a:ext cx="15748000" cy="9652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Libertad sindical, tanto de afiliación como de conformación de sindicatos; negociación colectiva; huelga en servicios no esenciales; protección contra actos de discriminación antisindical; y participación de los sindicatos en asuntos laborales.</a:t>
            </a:r>
          </a:p>
        </p:txBody>
      </p:sp>
      <p:sp>
        <p:nvSpPr>
          <p:cNvPr id="29" name="CuadroTexto 28">
            <a:extLst>
              <a:ext uri="{FF2B5EF4-FFF2-40B4-BE49-F238E27FC236}">
                <a16:creationId xmlns:a16="http://schemas.microsoft.com/office/drawing/2014/main" id="{0229F7DF-3028-AD4D-A32A-F3E952BCA885}"/>
              </a:ext>
            </a:extLst>
          </p:cNvPr>
          <p:cNvSpPr txBox="1"/>
          <p:nvPr/>
        </p:nvSpPr>
        <p:spPr>
          <a:xfrm>
            <a:off x="1028700" y="9652000"/>
            <a:ext cx="15748000" cy="355600"/>
          </a:xfrm>
          <a:prstGeom prst="rect">
            <a:avLst/>
          </a:prstGeom>
          <a:noFill/>
        </p:spPr>
        <p:txBody>
          <a:bodyPr vertOverflow="overflow" vert="horz" wrap="square" rtlCol="0" anchor="t">
            <a:noAutofit/>
          </a:bodyPr>
          <a:lstStyle/>
          <a:p>
            <a:pPr algn="l"/>
            <a:r>
              <a:rPr lang="es-ES_tradnl" sz="1700">
                <a:solidFill>
                  <a:srgbClr val="4A5A66"/>
                </a:solidFill>
                <a:latin typeface="Poppins"/>
                <a:cs typeface="Poppins"/>
              </a:rPr>
              <a:t>Fuente: pp. 44-45.</a:t>
            </a:r>
          </a:p>
        </p:txBody>
      </p:sp>
    </p:spTree>
    <p:extLst>
      <p:ext uri="{BB962C8B-B14F-4D97-AF65-F5344CB8AC3E}">
        <p14:creationId xmlns:p14="http://schemas.microsoft.com/office/powerpoint/2010/main" val="13342866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6281400" y="-114300"/>
            <a:ext cx="2006600" cy="1943100"/>
            <a:chOff x="0" y="0"/>
            <a:chExt cx="3240118" cy="3131687"/>
          </a:xfrm>
        </p:grpSpPr>
        <p:sp>
          <p:nvSpPr>
            <p:cNvPr id="7" name="TextBox 7"/>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8" name="Freeform 8"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2"/>
              <a:stretch>
                <a:fillRect l="-335373"/>
              </a:stretch>
            </a:blipFill>
          </p:spPr>
          <p:txBody>
            <a:bodyPr/>
            <a:lstStyle/>
            <a:p>
              <a:endParaRPr lang="es-ES_tradnl"/>
            </a:p>
          </p:txBody>
        </p:sp>
        <p:sp>
          <p:nvSpPr>
            <p:cNvPr id="9" name="TextBox 9"/>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0" name="TextBox 10"/>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1" name="TextBox 11"/>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2" name="TextBox 12"/>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3" name="Freeform 13"/>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14" name="Freeform 14"/>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sp>
        <p:nvSpPr>
          <p:cNvPr id="30" name="Rectángulo 29">
            <a:extLst>
              <a:ext uri="{FF2B5EF4-FFF2-40B4-BE49-F238E27FC236}">
                <a16:creationId xmlns:a16="http://schemas.microsoft.com/office/drawing/2014/main" id="{115392B1-75BE-5A4B-9454-4E25AE9091EB}"/>
              </a:ext>
            </a:extLst>
          </p:cNvPr>
          <p:cNvSpPr/>
          <p:nvPr/>
        </p:nvSpPr>
        <p:spPr>
          <a:xfrm>
            <a:off x="1028700" y="381000"/>
            <a:ext cx="63500" cy="16510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1" name="CuadroTexto 30">
            <a:extLst>
              <a:ext uri="{FF2B5EF4-FFF2-40B4-BE49-F238E27FC236}">
                <a16:creationId xmlns:a16="http://schemas.microsoft.com/office/drawing/2014/main" id="{6AFEACCA-3CC0-B64B-8B4A-8217087CB39E}"/>
              </a:ext>
            </a:extLst>
          </p:cNvPr>
          <p:cNvSpPr txBox="1"/>
          <p:nvPr/>
        </p:nvSpPr>
        <p:spPr>
          <a:xfrm>
            <a:off x="1257300" y="431800"/>
            <a:ext cx="11430000" cy="304800"/>
          </a:xfrm>
          <a:prstGeom prst="rect">
            <a:avLst/>
          </a:prstGeom>
          <a:noFill/>
        </p:spPr>
        <p:txBody>
          <a:bodyPr vertOverflow="overflow" vert="horz" wrap="square" rtlCol="0" anchor="t">
            <a:noAutofit/>
          </a:bodyPr>
          <a:lstStyle/>
          <a:p>
            <a:pPr algn="l"/>
            <a:r>
              <a:rPr lang="es-ES_tradnl" b="1">
                <a:solidFill>
                  <a:srgbClr val="EF5828"/>
                </a:solidFill>
                <a:latin typeface="Poppins Bold"/>
                <a:cs typeface="Poppins Bold"/>
              </a:rPr>
              <a:t>DERECHOS LABORALES</a:t>
            </a:r>
          </a:p>
        </p:txBody>
      </p:sp>
      <p:sp>
        <p:nvSpPr>
          <p:cNvPr id="32" name="CuadroTexto 31">
            <a:extLst>
              <a:ext uri="{FF2B5EF4-FFF2-40B4-BE49-F238E27FC236}">
                <a16:creationId xmlns:a16="http://schemas.microsoft.com/office/drawing/2014/main" id="{30A7D916-218F-BA48-A704-32BC4237558A}"/>
              </a:ext>
            </a:extLst>
          </p:cNvPr>
          <p:cNvSpPr txBox="1"/>
          <p:nvPr/>
        </p:nvSpPr>
        <p:spPr>
          <a:xfrm>
            <a:off x="1257300" y="1066800"/>
            <a:ext cx="14605000" cy="736600"/>
          </a:xfrm>
          <a:prstGeom prst="rect">
            <a:avLst/>
          </a:prstGeom>
          <a:noFill/>
        </p:spPr>
        <p:txBody>
          <a:bodyPr vertOverflow="overflow" vert="horz" wrap="square" rtlCol="0" anchor="t">
            <a:noAutofit/>
          </a:bodyPr>
          <a:lstStyle/>
          <a:p>
            <a:pPr algn="l"/>
            <a:r>
              <a:rPr lang="es-ES_tradnl" sz="3600" b="1">
                <a:solidFill>
                  <a:srgbClr val="1A401F"/>
                </a:solidFill>
                <a:latin typeface="Poppins Bold"/>
                <a:cs typeface="Poppins Bold"/>
              </a:rPr>
              <a:t>El sindicalismo ante la transición energética</a:t>
            </a:r>
          </a:p>
        </p:txBody>
      </p:sp>
      <p:sp>
        <p:nvSpPr>
          <p:cNvPr id="33" name="Rectángulo redondeado 32">
            <a:extLst>
              <a:ext uri="{FF2B5EF4-FFF2-40B4-BE49-F238E27FC236}">
                <a16:creationId xmlns:a16="http://schemas.microsoft.com/office/drawing/2014/main" id="{3800C178-D543-E44A-94B1-EBF550D2AE45}"/>
              </a:ext>
            </a:extLst>
          </p:cNvPr>
          <p:cNvSpPr/>
          <p:nvPr/>
        </p:nvSpPr>
        <p:spPr>
          <a:xfrm>
            <a:off x="1028700" y="2362200"/>
            <a:ext cx="15748000" cy="2336800"/>
          </a:xfrm>
          <a:prstGeom prst="roundRect">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5" name="CuadroTexto 34">
            <a:extLst>
              <a:ext uri="{FF2B5EF4-FFF2-40B4-BE49-F238E27FC236}">
                <a16:creationId xmlns:a16="http://schemas.microsoft.com/office/drawing/2014/main" id="{088C7249-7CB4-E24B-8315-753BCAF8D7EF}"/>
              </a:ext>
            </a:extLst>
          </p:cNvPr>
          <p:cNvSpPr txBox="1"/>
          <p:nvPr/>
        </p:nvSpPr>
        <p:spPr>
          <a:xfrm>
            <a:off x="1384300" y="3022600"/>
            <a:ext cx="15036800" cy="1219200"/>
          </a:xfrm>
          <a:prstGeom prst="rect">
            <a:avLst/>
          </a:prstGeom>
          <a:noFill/>
        </p:spPr>
        <p:txBody>
          <a:bodyPr vertOverflow="overflow" vert="horz" wrap="square" rtlCol="0" anchor="t">
            <a:noAutofit/>
          </a:bodyPr>
          <a:lstStyle/>
          <a:p>
            <a:pPr algn="l"/>
            <a:r>
              <a:rPr lang="es-ES_tradnl" sz="1700">
                <a:solidFill>
                  <a:srgbClr val="FFFFFF"/>
                </a:solidFill>
                <a:latin typeface="Poppins"/>
                <a:cs typeface="Poppins"/>
              </a:rPr>
              <a:t>Creado en 2021 por los principales sindicatos mineros del país ante los posibles impactos de la transición energética sobre los derechos laborales. Definió cuatro pilares para una transición justa y concertada: diálogo social, reconversión laboral, diversificación económica y protección social. Busca evitar que los cierres de minas reproduzcan lo ocurrido con los trabajadores de PRODECO en el Cesar. La Corte Constitucional se pronunció en la Sentencia T-029 de 2025, que exige garantizar el debido proceso y la participación de comunidades y sindicatos.</a:t>
            </a:r>
          </a:p>
        </p:txBody>
      </p:sp>
      <p:sp>
        <p:nvSpPr>
          <p:cNvPr id="36" name="CuadroTexto 35">
            <a:extLst>
              <a:ext uri="{FF2B5EF4-FFF2-40B4-BE49-F238E27FC236}">
                <a16:creationId xmlns:a16="http://schemas.microsoft.com/office/drawing/2014/main" id="{66BFB85D-5F67-AC4F-8025-B6354B3D3E8C}"/>
              </a:ext>
            </a:extLst>
          </p:cNvPr>
          <p:cNvSpPr txBox="1"/>
          <p:nvPr/>
        </p:nvSpPr>
        <p:spPr>
          <a:xfrm>
            <a:off x="1028700" y="4927600"/>
            <a:ext cx="15748000" cy="355600"/>
          </a:xfrm>
          <a:prstGeom prst="rect">
            <a:avLst/>
          </a:prstGeom>
          <a:noFill/>
        </p:spPr>
        <p:txBody>
          <a:bodyPr vertOverflow="overflow" vert="horz" wrap="square" rtlCol="0" anchor="t">
            <a:noAutofit/>
          </a:bodyPr>
          <a:lstStyle/>
          <a:p>
            <a:pPr algn="l"/>
            <a:r>
              <a:rPr lang="es-ES_tradnl" sz="1900" b="1">
                <a:solidFill>
                  <a:srgbClr val="2B484C"/>
                </a:solidFill>
                <a:latin typeface="Poppins Bold"/>
                <a:cs typeface="Poppins Bold"/>
              </a:rPr>
              <a:t>DOS VISIONES DEL SINDICALISMO MINERO-ENERGÉTICO</a:t>
            </a:r>
          </a:p>
        </p:txBody>
      </p:sp>
      <p:sp>
        <p:nvSpPr>
          <p:cNvPr id="37" name="Rectángulo redondeado 36">
            <a:extLst>
              <a:ext uri="{FF2B5EF4-FFF2-40B4-BE49-F238E27FC236}">
                <a16:creationId xmlns:a16="http://schemas.microsoft.com/office/drawing/2014/main" id="{351D3E85-E20B-A544-8FEF-A22EAC337DF6}"/>
              </a:ext>
            </a:extLst>
          </p:cNvPr>
          <p:cNvSpPr/>
          <p:nvPr/>
        </p:nvSpPr>
        <p:spPr>
          <a:xfrm>
            <a:off x="1028700" y="5359400"/>
            <a:ext cx="7620000" cy="36576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8" name="Rectángulo 37">
            <a:extLst>
              <a:ext uri="{FF2B5EF4-FFF2-40B4-BE49-F238E27FC236}">
                <a16:creationId xmlns:a16="http://schemas.microsoft.com/office/drawing/2014/main" id="{D57E9A9F-B478-6542-A962-BD9E5A82E474}"/>
              </a:ext>
            </a:extLst>
          </p:cNvPr>
          <p:cNvSpPr/>
          <p:nvPr/>
        </p:nvSpPr>
        <p:spPr>
          <a:xfrm>
            <a:off x="1028700" y="5359400"/>
            <a:ext cx="7620000" cy="101600"/>
          </a:xfrm>
          <a:prstGeom prst="rect">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9" name="CuadroTexto 38">
            <a:extLst>
              <a:ext uri="{FF2B5EF4-FFF2-40B4-BE49-F238E27FC236}">
                <a16:creationId xmlns:a16="http://schemas.microsoft.com/office/drawing/2014/main" id="{1EA58773-6114-7343-9D44-4D98212B6E5C}"/>
              </a:ext>
            </a:extLst>
          </p:cNvPr>
          <p:cNvSpPr txBox="1"/>
          <p:nvPr/>
        </p:nvSpPr>
        <p:spPr>
          <a:xfrm>
            <a:off x="1333500" y="5689600"/>
            <a:ext cx="7010400" cy="3556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SINTRACARBÓN</a:t>
            </a:r>
          </a:p>
        </p:txBody>
      </p:sp>
      <p:sp>
        <p:nvSpPr>
          <p:cNvPr id="40" name="CuadroTexto 39">
            <a:extLst>
              <a:ext uri="{FF2B5EF4-FFF2-40B4-BE49-F238E27FC236}">
                <a16:creationId xmlns:a16="http://schemas.microsoft.com/office/drawing/2014/main" id="{9041DAA0-2111-7B49-A79A-00C3686B4955}"/>
              </a:ext>
            </a:extLst>
          </p:cNvPr>
          <p:cNvSpPr txBox="1"/>
          <p:nvPr/>
        </p:nvSpPr>
        <p:spPr>
          <a:xfrm>
            <a:off x="1333500" y="6070600"/>
            <a:ext cx="7010400" cy="304800"/>
          </a:xfrm>
          <a:prstGeom prst="rect">
            <a:avLst/>
          </a:prstGeom>
          <a:noFill/>
        </p:spPr>
        <p:txBody>
          <a:bodyPr vertOverflow="overflow" vert="horz" wrap="square" rtlCol="0" anchor="t">
            <a:noAutofit/>
          </a:bodyPr>
          <a:lstStyle/>
          <a:p>
            <a:pPr algn="l"/>
            <a:r>
              <a:rPr lang="es-ES_tradnl" sz="1600">
                <a:solidFill>
                  <a:srgbClr val="596B7A"/>
                </a:solidFill>
                <a:latin typeface="Poppins"/>
                <a:cs typeface="Poppins"/>
              </a:rPr>
              <a:t>Igor Díaz, líder sindical</a:t>
            </a:r>
          </a:p>
        </p:txBody>
      </p:sp>
      <p:sp>
        <p:nvSpPr>
          <p:cNvPr id="41" name="CuadroTexto 40">
            <a:extLst>
              <a:ext uri="{FF2B5EF4-FFF2-40B4-BE49-F238E27FC236}">
                <a16:creationId xmlns:a16="http://schemas.microsoft.com/office/drawing/2014/main" id="{76788400-B118-5244-A286-39E0E456E51F}"/>
              </a:ext>
            </a:extLst>
          </p:cNvPr>
          <p:cNvSpPr txBox="1"/>
          <p:nvPr/>
        </p:nvSpPr>
        <p:spPr>
          <a:xfrm>
            <a:off x="1333500" y="6477000"/>
            <a:ext cx="7010400" cy="2489200"/>
          </a:xfrm>
          <a:prstGeom prst="rect">
            <a:avLst/>
          </a:prstGeom>
          <a:noFill/>
        </p:spPr>
        <p:txBody>
          <a:bodyPr vertOverflow="overflow" vert="horz" wrap="square" rtlCol="0" anchor="t">
            <a:noAutofit/>
          </a:bodyPr>
          <a:lstStyle/>
          <a:p>
            <a:pPr algn="l"/>
            <a:r>
              <a:rPr lang="es-ES_tradnl" sz="1700">
                <a:solidFill>
                  <a:srgbClr val="231F20"/>
                </a:solidFill>
                <a:latin typeface="Poppins"/>
                <a:cs typeface="Poppins"/>
              </a:rPr>
              <a:t>En Colombia el debate de la transición se ha centrado en lo técnico y lo económico, promoviendo megaproyectos solares, eólicos e hidroeléctricos sin considerar de forma integral los impactos sociales, laborales y ambientales en las comunidades del Cesar y La Guajira. Propone un centro de investigación e innovación, la participación de sindicatos y comunidades en las decisiones, y proyectos educativos y productivos para las regiones afectadas.</a:t>
            </a:r>
          </a:p>
        </p:txBody>
      </p:sp>
      <p:sp>
        <p:nvSpPr>
          <p:cNvPr id="42" name="Rectángulo redondeado 41">
            <a:extLst>
              <a:ext uri="{FF2B5EF4-FFF2-40B4-BE49-F238E27FC236}">
                <a16:creationId xmlns:a16="http://schemas.microsoft.com/office/drawing/2014/main" id="{1AA1A35B-1268-3242-8562-83FB2D55859C}"/>
              </a:ext>
            </a:extLst>
          </p:cNvPr>
          <p:cNvSpPr/>
          <p:nvPr/>
        </p:nvSpPr>
        <p:spPr>
          <a:xfrm>
            <a:off x="9156700" y="5359400"/>
            <a:ext cx="7620000" cy="36576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43" name="Rectángulo 42">
            <a:extLst>
              <a:ext uri="{FF2B5EF4-FFF2-40B4-BE49-F238E27FC236}">
                <a16:creationId xmlns:a16="http://schemas.microsoft.com/office/drawing/2014/main" id="{A042B497-C167-8D47-ADFF-3AF9F4D9C513}"/>
              </a:ext>
            </a:extLst>
          </p:cNvPr>
          <p:cNvSpPr/>
          <p:nvPr/>
        </p:nvSpPr>
        <p:spPr>
          <a:xfrm>
            <a:off x="9156700" y="5359400"/>
            <a:ext cx="7620000" cy="1016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44" name="CuadroTexto 43">
            <a:extLst>
              <a:ext uri="{FF2B5EF4-FFF2-40B4-BE49-F238E27FC236}">
                <a16:creationId xmlns:a16="http://schemas.microsoft.com/office/drawing/2014/main" id="{0999CE33-6D13-704C-9C04-83FB98E8079C}"/>
              </a:ext>
            </a:extLst>
          </p:cNvPr>
          <p:cNvSpPr txBox="1"/>
          <p:nvPr/>
        </p:nvSpPr>
        <p:spPr>
          <a:xfrm>
            <a:off x="9461500" y="5689600"/>
            <a:ext cx="7010400" cy="355600"/>
          </a:xfrm>
          <a:prstGeom prst="rect">
            <a:avLst/>
          </a:prstGeom>
          <a:noFill/>
        </p:spPr>
        <p:txBody>
          <a:bodyPr vertOverflow="overflow" vert="horz" wrap="square" rtlCol="0" anchor="t">
            <a:noAutofit/>
          </a:bodyPr>
          <a:lstStyle/>
          <a:p>
            <a:pPr algn="l"/>
            <a:r>
              <a:rPr lang="es-ES_tradnl" sz="2000" b="1">
                <a:solidFill>
                  <a:srgbClr val="EF5828"/>
                </a:solidFill>
                <a:latin typeface="Poppins Bold"/>
                <a:cs typeface="Poppins Bold"/>
              </a:rPr>
              <a:t>UTIPEC</a:t>
            </a:r>
          </a:p>
        </p:txBody>
      </p:sp>
      <p:sp>
        <p:nvSpPr>
          <p:cNvPr id="45" name="CuadroTexto 44">
            <a:extLst>
              <a:ext uri="{FF2B5EF4-FFF2-40B4-BE49-F238E27FC236}">
                <a16:creationId xmlns:a16="http://schemas.microsoft.com/office/drawing/2014/main" id="{69B9CC11-3AB2-854D-AE76-565FB6E69571}"/>
              </a:ext>
            </a:extLst>
          </p:cNvPr>
          <p:cNvSpPr txBox="1"/>
          <p:nvPr/>
        </p:nvSpPr>
        <p:spPr>
          <a:xfrm>
            <a:off x="9461500" y="6070600"/>
            <a:ext cx="7010400" cy="304800"/>
          </a:xfrm>
          <a:prstGeom prst="rect">
            <a:avLst/>
          </a:prstGeom>
          <a:noFill/>
        </p:spPr>
        <p:txBody>
          <a:bodyPr vertOverflow="overflow" vert="horz" wrap="square" rtlCol="0" anchor="t">
            <a:noAutofit/>
          </a:bodyPr>
          <a:lstStyle/>
          <a:p>
            <a:pPr algn="l"/>
            <a:r>
              <a:rPr lang="es-ES_tradnl" sz="1600">
                <a:solidFill>
                  <a:srgbClr val="596B7A"/>
                </a:solidFill>
                <a:latin typeface="Poppins"/>
                <a:cs typeface="Poppins"/>
              </a:rPr>
              <a:t>Alejandro Ospina, presidente</a:t>
            </a:r>
          </a:p>
        </p:txBody>
      </p:sp>
      <p:sp>
        <p:nvSpPr>
          <p:cNvPr id="46" name="CuadroTexto 45">
            <a:extLst>
              <a:ext uri="{FF2B5EF4-FFF2-40B4-BE49-F238E27FC236}">
                <a16:creationId xmlns:a16="http://schemas.microsoft.com/office/drawing/2014/main" id="{4B8071E5-B591-944D-8539-0CE9415E2B98}"/>
              </a:ext>
            </a:extLst>
          </p:cNvPr>
          <p:cNvSpPr txBox="1"/>
          <p:nvPr/>
        </p:nvSpPr>
        <p:spPr>
          <a:xfrm>
            <a:off x="9461500" y="6477000"/>
            <a:ext cx="7010400" cy="2489200"/>
          </a:xfrm>
          <a:prstGeom prst="rect">
            <a:avLst/>
          </a:prstGeom>
          <a:noFill/>
        </p:spPr>
        <p:txBody>
          <a:bodyPr vertOverflow="overflow" vert="horz" wrap="square" rtlCol="0" anchor="t">
            <a:noAutofit/>
          </a:bodyPr>
          <a:lstStyle/>
          <a:p>
            <a:pPr algn="l"/>
            <a:r>
              <a:rPr lang="es-ES_tradnl" sz="1700">
                <a:solidFill>
                  <a:srgbClr val="231F20"/>
                </a:solidFill>
                <a:latin typeface="Poppins"/>
                <a:cs typeface="Poppins"/>
              </a:rPr>
              <a:t>Plantea un sindicalismo sostenible como alternativa al enfoque de lucha de clases, basado en la colaboración entre trabajadores y empresarios, con énfasis en sostenibilidad, liderazgo y desarrollo humano integral. Acumula 13 años de paz laboral gracias a su Sistema de Atención al Afiliado, con más de 117.000 contactos y 6.000 peticiones resueltas, y apuesta por formar trabajadores como líderes.</a:t>
            </a:r>
          </a:p>
        </p:txBody>
      </p:sp>
      <p:sp>
        <p:nvSpPr>
          <p:cNvPr id="47" name="CuadroTexto 46">
            <a:extLst>
              <a:ext uri="{FF2B5EF4-FFF2-40B4-BE49-F238E27FC236}">
                <a16:creationId xmlns:a16="http://schemas.microsoft.com/office/drawing/2014/main" id="{17D5064E-B764-2C46-84EB-939C504E1B9D}"/>
              </a:ext>
            </a:extLst>
          </p:cNvPr>
          <p:cNvSpPr txBox="1"/>
          <p:nvPr/>
        </p:nvSpPr>
        <p:spPr>
          <a:xfrm>
            <a:off x="1028700" y="9652000"/>
            <a:ext cx="15748000" cy="355600"/>
          </a:xfrm>
          <a:prstGeom prst="rect">
            <a:avLst/>
          </a:prstGeom>
          <a:noFill/>
        </p:spPr>
        <p:txBody>
          <a:bodyPr vertOverflow="overflow" vert="horz" wrap="square" rtlCol="0" anchor="t">
            <a:noAutofit/>
          </a:bodyPr>
          <a:lstStyle/>
          <a:p>
            <a:pPr algn="l"/>
            <a:r>
              <a:rPr lang="es-ES_tradnl" sz="1700">
                <a:solidFill>
                  <a:srgbClr val="4A5A66"/>
                </a:solidFill>
                <a:latin typeface="Poppins"/>
                <a:cs typeface="Poppins"/>
              </a:rPr>
              <a:t>Fuente: pp. 46-47.</a:t>
            </a:r>
          </a:p>
        </p:txBody>
      </p:sp>
      <p:sp>
        <p:nvSpPr>
          <p:cNvPr id="48" name="CuadroTexto 47">
            <a:extLst>
              <a:ext uri="{FF2B5EF4-FFF2-40B4-BE49-F238E27FC236}">
                <a16:creationId xmlns:a16="http://schemas.microsoft.com/office/drawing/2014/main" id="{C6564511-763F-A841-ADC3-272539E07A33}"/>
              </a:ext>
            </a:extLst>
          </p:cNvPr>
          <p:cNvSpPr txBox="1"/>
          <p:nvPr/>
        </p:nvSpPr>
        <p:spPr>
          <a:xfrm>
            <a:off x="1384300" y="2590800"/>
            <a:ext cx="15036800" cy="355600"/>
          </a:xfrm>
          <a:prstGeom prst="rect">
            <a:avLst/>
          </a:prstGeom>
          <a:noFill/>
        </p:spPr>
        <p:txBody>
          <a:bodyPr vertOverflow="overflow" vert="horz" wrap="square" rtlCol="0" anchor="t">
            <a:noAutofit/>
          </a:bodyPr>
          <a:lstStyle/>
          <a:p>
            <a:pPr algn="l"/>
            <a:r>
              <a:rPr lang="es-ES_tradnl" sz="1900" b="1">
                <a:solidFill>
                  <a:srgbClr val="9DC4C8"/>
                </a:solidFill>
                <a:latin typeface="Poppins Bold"/>
                <a:cs typeface="Poppins Bold"/>
              </a:rPr>
              <a:t>EL CASO: COLECTIVO DE TRABAJADORES POR LA TRANSICIÓN JUSTA (TTJ)</a:t>
            </a:r>
          </a:p>
        </p:txBody>
      </p:sp>
    </p:spTree>
    <p:extLst>
      <p:ext uri="{BB962C8B-B14F-4D97-AF65-F5344CB8AC3E}">
        <p14:creationId xmlns:p14="http://schemas.microsoft.com/office/powerpoint/2010/main" val="3577714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6281400" y="-114300"/>
            <a:ext cx="2006600" cy="1943100"/>
            <a:chOff x="0" y="0"/>
            <a:chExt cx="3240118" cy="3131687"/>
          </a:xfrm>
        </p:grpSpPr>
        <p:sp>
          <p:nvSpPr>
            <p:cNvPr id="7" name="TextBox 7"/>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8" name="Freeform 8"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2"/>
              <a:stretch>
                <a:fillRect l="-335373"/>
              </a:stretch>
            </a:blipFill>
          </p:spPr>
          <p:txBody>
            <a:bodyPr/>
            <a:lstStyle/>
            <a:p>
              <a:endParaRPr lang="es-ES_tradnl"/>
            </a:p>
          </p:txBody>
        </p:sp>
        <p:sp>
          <p:nvSpPr>
            <p:cNvPr id="9" name="TextBox 9"/>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0" name="TextBox 10"/>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1" name="TextBox 11"/>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2" name="TextBox 12"/>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3" name="Freeform 13"/>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14" name="Freeform 14"/>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sp>
        <p:nvSpPr>
          <p:cNvPr id="2" name="Rectángulo 1">
            <a:extLst>
              <a:ext uri="{FF2B5EF4-FFF2-40B4-BE49-F238E27FC236}">
                <a16:creationId xmlns:a16="http://schemas.microsoft.com/office/drawing/2014/main" id="{763544AC-4AEB-1C4B-AA45-4872185A2C7F}"/>
              </a:ext>
            </a:extLst>
          </p:cNvPr>
          <p:cNvSpPr/>
          <p:nvPr/>
        </p:nvSpPr>
        <p:spPr>
          <a:xfrm>
            <a:off x="1028700" y="381000"/>
            <a:ext cx="63500" cy="16510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 name="CuadroTexto 2">
            <a:extLst>
              <a:ext uri="{FF2B5EF4-FFF2-40B4-BE49-F238E27FC236}">
                <a16:creationId xmlns:a16="http://schemas.microsoft.com/office/drawing/2014/main" id="{D384A846-CE31-6F40-8BB3-75CCD9F8E00C}"/>
              </a:ext>
            </a:extLst>
          </p:cNvPr>
          <p:cNvSpPr txBox="1"/>
          <p:nvPr/>
        </p:nvSpPr>
        <p:spPr>
          <a:xfrm>
            <a:off x="1257300" y="431800"/>
            <a:ext cx="11430000" cy="304800"/>
          </a:xfrm>
          <a:prstGeom prst="rect">
            <a:avLst/>
          </a:prstGeom>
          <a:noFill/>
        </p:spPr>
        <p:txBody>
          <a:bodyPr vertOverflow="overflow" vert="horz" wrap="square" rtlCol="0" anchor="t">
            <a:noAutofit/>
          </a:bodyPr>
          <a:lstStyle/>
          <a:p>
            <a:pPr algn="l"/>
            <a:r>
              <a:rPr lang="es-ES_tradnl" b="1">
                <a:solidFill>
                  <a:srgbClr val="EF5828"/>
                </a:solidFill>
                <a:latin typeface="Poppins Bold"/>
                <a:cs typeface="Poppins Bold"/>
              </a:rPr>
              <a:t>DERECHOS LABORALES</a:t>
            </a:r>
          </a:p>
        </p:txBody>
      </p:sp>
      <p:sp>
        <p:nvSpPr>
          <p:cNvPr id="4" name="CuadroTexto 3">
            <a:extLst>
              <a:ext uri="{FF2B5EF4-FFF2-40B4-BE49-F238E27FC236}">
                <a16:creationId xmlns:a16="http://schemas.microsoft.com/office/drawing/2014/main" id="{6E355B62-4BEE-E347-8A35-93593FEB6CB7}"/>
              </a:ext>
            </a:extLst>
          </p:cNvPr>
          <p:cNvSpPr txBox="1"/>
          <p:nvPr/>
        </p:nvSpPr>
        <p:spPr>
          <a:xfrm>
            <a:off x="1257300" y="1066800"/>
            <a:ext cx="14605000" cy="736600"/>
          </a:xfrm>
          <a:prstGeom prst="rect">
            <a:avLst/>
          </a:prstGeom>
          <a:noFill/>
        </p:spPr>
        <p:txBody>
          <a:bodyPr vertOverflow="overflow" vert="horz" wrap="square" rtlCol="0" anchor="t">
            <a:noAutofit/>
          </a:bodyPr>
          <a:lstStyle/>
          <a:p>
            <a:pPr algn="l"/>
            <a:r>
              <a:rPr lang="es-ES_tradnl" sz="3600" b="1">
                <a:solidFill>
                  <a:srgbClr val="1A401F"/>
                </a:solidFill>
                <a:latin typeface="Poppins Bold"/>
                <a:cs typeface="Poppins Bold"/>
              </a:rPr>
              <a:t>Trabajo infantil en contextos mineros</a:t>
            </a:r>
          </a:p>
        </p:txBody>
      </p:sp>
      <p:sp>
        <p:nvSpPr>
          <p:cNvPr id="5" name="Rectángulo redondeado 4">
            <a:extLst>
              <a:ext uri="{FF2B5EF4-FFF2-40B4-BE49-F238E27FC236}">
                <a16:creationId xmlns:a16="http://schemas.microsoft.com/office/drawing/2014/main" id="{E89DFF31-EFA4-0B40-8D98-5715A3794E80}"/>
              </a:ext>
            </a:extLst>
          </p:cNvPr>
          <p:cNvSpPr/>
          <p:nvPr/>
        </p:nvSpPr>
        <p:spPr>
          <a:xfrm>
            <a:off x="1028700" y="2362200"/>
            <a:ext cx="15748000" cy="965200"/>
          </a:xfrm>
          <a:prstGeom prst="roundRect">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5" name="CuadroTexto 14">
            <a:extLst>
              <a:ext uri="{FF2B5EF4-FFF2-40B4-BE49-F238E27FC236}">
                <a16:creationId xmlns:a16="http://schemas.microsoft.com/office/drawing/2014/main" id="{3BFB6A2F-412E-3548-B8E6-CC46E389B5E2}"/>
              </a:ext>
            </a:extLst>
          </p:cNvPr>
          <p:cNvSpPr txBox="1"/>
          <p:nvPr/>
        </p:nvSpPr>
        <p:spPr>
          <a:xfrm>
            <a:off x="1384300" y="2590800"/>
            <a:ext cx="15036800" cy="609600"/>
          </a:xfrm>
          <a:prstGeom prst="rect">
            <a:avLst/>
          </a:prstGeom>
          <a:noFill/>
        </p:spPr>
        <p:txBody>
          <a:bodyPr vertOverflow="overflow" vert="horz" wrap="square" rtlCol="0" anchor="t">
            <a:noAutofit/>
          </a:bodyPr>
          <a:lstStyle/>
          <a:p>
            <a:pPr algn="l"/>
            <a:r>
              <a:rPr lang="es-ES_tradnl" sz="1900">
                <a:solidFill>
                  <a:srgbClr val="FFFFFF"/>
                </a:solidFill>
                <a:latin typeface="Poppins"/>
                <a:cs typeface="Poppins"/>
              </a:rPr>
              <a:t>El Artículo 44 de la Constitución establece que los derechos de los niños, niñas y adolescentes prevalecen sobre los de los demás, y compromete a la familia, el Estado y la sociedad en su protección integral.</a:t>
            </a:r>
          </a:p>
        </p:txBody>
      </p:sp>
      <p:sp>
        <p:nvSpPr>
          <p:cNvPr id="16" name="Rectángulo redondeado 15">
            <a:extLst>
              <a:ext uri="{FF2B5EF4-FFF2-40B4-BE49-F238E27FC236}">
                <a16:creationId xmlns:a16="http://schemas.microsoft.com/office/drawing/2014/main" id="{0251503A-30BB-C047-B77B-B2F183688342}"/>
              </a:ext>
            </a:extLst>
          </p:cNvPr>
          <p:cNvSpPr/>
          <p:nvPr/>
        </p:nvSpPr>
        <p:spPr>
          <a:xfrm>
            <a:off x="1028700" y="3708400"/>
            <a:ext cx="4826000" cy="2540000"/>
          </a:xfrm>
          <a:prstGeom prst="round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7" name="CuadroTexto 16">
            <a:extLst>
              <a:ext uri="{FF2B5EF4-FFF2-40B4-BE49-F238E27FC236}">
                <a16:creationId xmlns:a16="http://schemas.microsoft.com/office/drawing/2014/main" id="{6A52E4C3-673C-664B-9D62-DD32DE0D8DCB}"/>
              </a:ext>
            </a:extLst>
          </p:cNvPr>
          <p:cNvSpPr txBox="1"/>
          <p:nvPr/>
        </p:nvSpPr>
        <p:spPr>
          <a:xfrm>
            <a:off x="1282700" y="4038600"/>
            <a:ext cx="4318000" cy="838200"/>
          </a:xfrm>
          <a:prstGeom prst="rect">
            <a:avLst/>
          </a:prstGeom>
          <a:noFill/>
        </p:spPr>
        <p:txBody>
          <a:bodyPr vertOverflow="overflow" vert="horz" wrap="square" rtlCol="0" anchor="t">
            <a:noAutofit/>
          </a:bodyPr>
          <a:lstStyle/>
          <a:p>
            <a:pPr algn="l"/>
            <a:r>
              <a:rPr lang="es-ES_tradnl" sz="5000" b="1">
                <a:solidFill>
                  <a:srgbClr val="FFFFFF"/>
                </a:solidFill>
                <a:latin typeface="Poppins Bold"/>
                <a:cs typeface="Poppins Bold"/>
              </a:rPr>
              <a:t>311.000</a:t>
            </a:r>
          </a:p>
        </p:txBody>
      </p:sp>
      <p:sp>
        <p:nvSpPr>
          <p:cNvPr id="18" name="CuadroTexto 17">
            <a:extLst>
              <a:ext uri="{FF2B5EF4-FFF2-40B4-BE49-F238E27FC236}">
                <a16:creationId xmlns:a16="http://schemas.microsoft.com/office/drawing/2014/main" id="{87CB8D12-6F0B-FB47-8C24-8753CD20D03B}"/>
              </a:ext>
            </a:extLst>
          </p:cNvPr>
          <p:cNvSpPr txBox="1"/>
          <p:nvPr/>
        </p:nvSpPr>
        <p:spPr>
          <a:xfrm>
            <a:off x="1409700" y="4953000"/>
            <a:ext cx="4064000" cy="1143000"/>
          </a:xfrm>
          <a:prstGeom prst="rect">
            <a:avLst/>
          </a:prstGeom>
          <a:noFill/>
        </p:spPr>
        <p:txBody>
          <a:bodyPr vertOverflow="overflow" vert="horz" wrap="square" rtlCol="0" anchor="t">
            <a:noAutofit/>
          </a:bodyPr>
          <a:lstStyle/>
          <a:p>
            <a:pPr algn="l"/>
            <a:r>
              <a:rPr lang="es-ES_tradnl" sz="1600">
                <a:solidFill>
                  <a:srgbClr val="FFFFFF"/>
                </a:solidFill>
                <a:latin typeface="Poppins"/>
                <a:cs typeface="Poppins"/>
              </a:rPr>
              <a:t>menores de 5 a 17 años trabajando en Colombia entre octubre y diciembre de 2024 (DANE). El 56 % en zonas rurales o centros poblados dispersos, donde se ejerce la minería.</a:t>
            </a:r>
          </a:p>
        </p:txBody>
      </p:sp>
      <p:sp>
        <p:nvSpPr>
          <p:cNvPr id="19" name="Rectángulo 18">
            <a:extLst>
              <a:ext uri="{FF2B5EF4-FFF2-40B4-BE49-F238E27FC236}">
                <a16:creationId xmlns:a16="http://schemas.microsoft.com/office/drawing/2014/main" id="{3190BE0C-E96B-F14F-9F30-A309181FBC7B}"/>
              </a:ext>
            </a:extLst>
          </p:cNvPr>
          <p:cNvSpPr/>
          <p:nvPr/>
        </p:nvSpPr>
        <p:spPr>
          <a:xfrm>
            <a:off x="6362700" y="3708400"/>
            <a:ext cx="5080000" cy="50800"/>
          </a:xfrm>
          <a:prstGeom prst="rect">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0" name="CuadroTexto 19">
            <a:extLst>
              <a:ext uri="{FF2B5EF4-FFF2-40B4-BE49-F238E27FC236}">
                <a16:creationId xmlns:a16="http://schemas.microsoft.com/office/drawing/2014/main" id="{E8E4F3DC-7451-D24A-8AE4-DE409CCE590F}"/>
              </a:ext>
            </a:extLst>
          </p:cNvPr>
          <p:cNvSpPr txBox="1"/>
          <p:nvPr/>
        </p:nvSpPr>
        <p:spPr>
          <a:xfrm>
            <a:off x="6362700" y="3911600"/>
            <a:ext cx="5080000" cy="355600"/>
          </a:xfrm>
          <a:prstGeom prst="rect">
            <a:avLst/>
          </a:prstGeom>
          <a:noFill/>
        </p:spPr>
        <p:txBody>
          <a:bodyPr vertOverflow="overflow" vert="horz" wrap="square" rtlCol="0" anchor="t">
            <a:noAutofit/>
          </a:bodyPr>
          <a:lstStyle/>
          <a:p>
            <a:pPr algn="l"/>
            <a:r>
              <a:rPr lang="es-ES_tradnl" sz="1900" b="1">
                <a:solidFill>
                  <a:srgbClr val="2B484C"/>
                </a:solidFill>
                <a:latin typeface="Poppins Bold"/>
                <a:cs typeface="Poppins Bold"/>
              </a:rPr>
              <a:t>EL MARCO</a:t>
            </a:r>
          </a:p>
        </p:txBody>
      </p:sp>
      <p:sp>
        <p:nvSpPr>
          <p:cNvPr id="21" name="CuadroTexto 20">
            <a:extLst>
              <a:ext uri="{FF2B5EF4-FFF2-40B4-BE49-F238E27FC236}">
                <a16:creationId xmlns:a16="http://schemas.microsoft.com/office/drawing/2014/main" id="{1D74CD18-D035-B141-8149-49390FDA750F}"/>
              </a:ext>
            </a:extLst>
          </p:cNvPr>
          <p:cNvSpPr txBox="1"/>
          <p:nvPr/>
        </p:nvSpPr>
        <p:spPr>
          <a:xfrm>
            <a:off x="6362700" y="4419600"/>
            <a:ext cx="5080000" cy="1905000"/>
          </a:xfrm>
          <a:prstGeom prst="rect">
            <a:avLst/>
          </a:prstGeom>
          <a:noFill/>
        </p:spPr>
        <p:txBody>
          <a:bodyPr vertOverflow="overflow" vert="horz" wrap="square" rtlCol="0" anchor="t">
            <a:noAutofit/>
          </a:bodyPr>
          <a:lstStyle/>
          <a:p>
            <a:pPr algn="l"/>
            <a:r>
              <a:rPr lang="es-ES_tradnl" sz="1700">
                <a:solidFill>
                  <a:srgbClr val="231F20"/>
                </a:solidFill>
                <a:latin typeface="Poppins"/>
                <a:cs typeface="Poppins"/>
              </a:rPr>
              <a:t>Convenios de la OIT 138, sobre la edad mínima de admisión al empleo, y 182, sobre la prohibición de las peores formas de trabajo infantil. La Resolución 3597 de 2013 del Ministerio de Trabajo prohíbe expresamente la actividad de menores de 18 años en la minería, incluida la MAPE.</a:t>
            </a:r>
          </a:p>
        </p:txBody>
      </p:sp>
      <p:sp>
        <p:nvSpPr>
          <p:cNvPr id="22" name="Rectángulo 21">
            <a:extLst>
              <a:ext uri="{FF2B5EF4-FFF2-40B4-BE49-F238E27FC236}">
                <a16:creationId xmlns:a16="http://schemas.microsoft.com/office/drawing/2014/main" id="{1EB4C496-0925-2B41-9D3D-9CC9E5D3AF5E}"/>
              </a:ext>
            </a:extLst>
          </p:cNvPr>
          <p:cNvSpPr/>
          <p:nvPr/>
        </p:nvSpPr>
        <p:spPr>
          <a:xfrm>
            <a:off x="11950700" y="3708400"/>
            <a:ext cx="4826000" cy="50800"/>
          </a:xfrm>
          <a:prstGeom prst="rect">
            <a:avLst/>
          </a:prstGeom>
          <a:solidFill>
            <a:srgbClr val="E97132"/>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3" name="CuadroTexto 22">
            <a:extLst>
              <a:ext uri="{FF2B5EF4-FFF2-40B4-BE49-F238E27FC236}">
                <a16:creationId xmlns:a16="http://schemas.microsoft.com/office/drawing/2014/main" id="{FB83003F-39C8-4143-8BC1-89FD99386341}"/>
              </a:ext>
            </a:extLst>
          </p:cNvPr>
          <p:cNvSpPr txBox="1"/>
          <p:nvPr/>
        </p:nvSpPr>
        <p:spPr>
          <a:xfrm>
            <a:off x="11950700" y="3911600"/>
            <a:ext cx="4826000" cy="355600"/>
          </a:xfrm>
          <a:prstGeom prst="rect">
            <a:avLst/>
          </a:prstGeom>
          <a:noFill/>
        </p:spPr>
        <p:txBody>
          <a:bodyPr vertOverflow="overflow" vert="horz" wrap="square" rtlCol="0" anchor="t">
            <a:noAutofit/>
          </a:bodyPr>
          <a:lstStyle/>
          <a:p>
            <a:pPr algn="l"/>
            <a:r>
              <a:rPr lang="es-ES_tradnl" sz="1900" b="1">
                <a:solidFill>
                  <a:srgbClr val="E97132"/>
                </a:solidFill>
                <a:latin typeface="Poppins Bold"/>
                <a:cs typeface="Poppins Bold"/>
              </a:rPr>
              <a:t>POR QUÉ ES DE LAS PEORES FORMAS</a:t>
            </a:r>
          </a:p>
        </p:txBody>
      </p:sp>
      <p:sp>
        <p:nvSpPr>
          <p:cNvPr id="24" name="CuadroTexto 23">
            <a:extLst>
              <a:ext uri="{FF2B5EF4-FFF2-40B4-BE49-F238E27FC236}">
                <a16:creationId xmlns:a16="http://schemas.microsoft.com/office/drawing/2014/main" id="{0322322D-239C-5544-A7C9-15BF2E985D34}"/>
              </a:ext>
            </a:extLst>
          </p:cNvPr>
          <p:cNvSpPr txBox="1"/>
          <p:nvPr/>
        </p:nvSpPr>
        <p:spPr>
          <a:xfrm>
            <a:off x="11950700" y="4419600"/>
            <a:ext cx="4826000" cy="1905000"/>
          </a:xfrm>
          <a:prstGeom prst="rect">
            <a:avLst/>
          </a:prstGeom>
          <a:noFill/>
        </p:spPr>
        <p:txBody>
          <a:bodyPr vertOverflow="overflow" vert="horz" wrap="square" rtlCol="0" anchor="t">
            <a:noAutofit/>
          </a:bodyPr>
          <a:lstStyle/>
          <a:p>
            <a:pPr algn="l"/>
            <a:r>
              <a:rPr lang="es-ES_tradnl" sz="1700">
                <a:solidFill>
                  <a:srgbClr val="231F20"/>
                </a:solidFill>
                <a:latin typeface="Poppins"/>
                <a:cs typeface="Poppins"/>
              </a:rPr>
              <a:t>Por su peligrosidad: manejo de herramientas pesadas y explosivos, transporte manual de cargas, exposición al mercurio y al cianuro, y riesgo de accidentes por derrumbes o explosiones en minas subterráneas y a cielo abierto.</a:t>
            </a:r>
          </a:p>
        </p:txBody>
      </p:sp>
      <p:sp>
        <p:nvSpPr>
          <p:cNvPr id="25" name="Rectángulo 24">
            <a:extLst>
              <a:ext uri="{FF2B5EF4-FFF2-40B4-BE49-F238E27FC236}">
                <a16:creationId xmlns:a16="http://schemas.microsoft.com/office/drawing/2014/main" id="{B46DF871-1F2B-A143-A512-DF8668B5CA3B}"/>
              </a:ext>
            </a:extLst>
          </p:cNvPr>
          <p:cNvSpPr/>
          <p:nvPr/>
        </p:nvSpPr>
        <p:spPr>
          <a:xfrm>
            <a:off x="1028700" y="6654800"/>
            <a:ext cx="15748000" cy="50800"/>
          </a:xfrm>
          <a:prstGeom prst="rect">
            <a:avLst/>
          </a:prstGeom>
          <a:solidFill>
            <a:srgbClr val="3E8C8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6" name="CuadroTexto 25">
            <a:extLst>
              <a:ext uri="{FF2B5EF4-FFF2-40B4-BE49-F238E27FC236}">
                <a16:creationId xmlns:a16="http://schemas.microsoft.com/office/drawing/2014/main" id="{9AF89E2B-ABA4-F341-8905-7FF2C00CE48D}"/>
              </a:ext>
            </a:extLst>
          </p:cNvPr>
          <p:cNvSpPr txBox="1"/>
          <p:nvPr/>
        </p:nvSpPr>
        <p:spPr>
          <a:xfrm>
            <a:off x="1028700" y="6858000"/>
            <a:ext cx="15748000" cy="355600"/>
          </a:xfrm>
          <a:prstGeom prst="rect">
            <a:avLst/>
          </a:prstGeom>
          <a:noFill/>
        </p:spPr>
        <p:txBody>
          <a:bodyPr vertOverflow="overflow" vert="horz" wrap="square" rtlCol="0" anchor="t">
            <a:noAutofit/>
          </a:bodyPr>
          <a:lstStyle/>
          <a:p>
            <a:pPr algn="l"/>
            <a:r>
              <a:rPr lang="es-ES_tradnl" sz="1900" b="1">
                <a:solidFill>
                  <a:srgbClr val="3E8C86"/>
                </a:solidFill>
                <a:latin typeface="Poppins Bold"/>
                <a:cs typeface="Poppins Bold"/>
              </a:rPr>
              <a:t>LOS DERECHOS QUE SE VULNERAN</a:t>
            </a:r>
          </a:p>
        </p:txBody>
      </p:sp>
      <p:sp>
        <p:nvSpPr>
          <p:cNvPr id="27" name="Rectángulo redondeado 26">
            <a:extLst>
              <a:ext uri="{FF2B5EF4-FFF2-40B4-BE49-F238E27FC236}">
                <a16:creationId xmlns:a16="http://schemas.microsoft.com/office/drawing/2014/main" id="{45C3D791-D528-6247-8494-3F65A3BB4984}"/>
              </a:ext>
            </a:extLst>
          </p:cNvPr>
          <p:cNvSpPr/>
          <p:nvPr/>
        </p:nvSpPr>
        <p:spPr>
          <a:xfrm>
            <a:off x="1028700" y="7340600"/>
            <a:ext cx="2438400" cy="6604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28" name="CuadroTexto 27">
            <a:extLst>
              <a:ext uri="{FF2B5EF4-FFF2-40B4-BE49-F238E27FC236}">
                <a16:creationId xmlns:a16="http://schemas.microsoft.com/office/drawing/2014/main" id="{E605B5E9-8F46-1B4D-85BC-E15CE02535E8}"/>
              </a:ext>
            </a:extLst>
          </p:cNvPr>
          <p:cNvSpPr txBox="1"/>
          <p:nvPr/>
        </p:nvSpPr>
        <p:spPr>
          <a:xfrm>
            <a:off x="1028700" y="7543800"/>
            <a:ext cx="2438400" cy="330200"/>
          </a:xfrm>
          <a:prstGeom prst="rect">
            <a:avLst/>
          </a:prstGeom>
          <a:noFill/>
        </p:spPr>
        <p:txBody>
          <a:bodyPr vertOverflow="overflow" vert="horz" wrap="square" rtlCol="0" anchor="t">
            <a:noAutofit/>
          </a:bodyPr>
          <a:lstStyle/>
          <a:p>
            <a:pPr algn="l"/>
            <a:r>
              <a:rPr lang="es-ES_tradnl" sz="1600" b="1">
                <a:solidFill>
                  <a:srgbClr val="2B484C"/>
                </a:solidFill>
                <a:latin typeface="Poppins Bold"/>
                <a:cs typeface="Poppins Bold"/>
              </a:rPr>
              <a:t>Educación</a:t>
            </a:r>
          </a:p>
        </p:txBody>
      </p:sp>
      <p:sp>
        <p:nvSpPr>
          <p:cNvPr id="29" name="Rectángulo redondeado 28">
            <a:extLst>
              <a:ext uri="{FF2B5EF4-FFF2-40B4-BE49-F238E27FC236}">
                <a16:creationId xmlns:a16="http://schemas.microsoft.com/office/drawing/2014/main" id="{77B51390-1E7A-4446-869D-DCCA2024713E}"/>
              </a:ext>
            </a:extLst>
          </p:cNvPr>
          <p:cNvSpPr/>
          <p:nvPr/>
        </p:nvSpPr>
        <p:spPr>
          <a:xfrm>
            <a:off x="3670300" y="7340600"/>
            <a:ext cx="2438400" cy="6604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4" name="CuadroTexto 33">
            <a:extLst>
              <a:ext uri="{FF2B5EF4-FFF2-40B4-BE49-F238E27FC236}">
                <a16:creationId xmlns:a16="http://schemas.microsoft.com/office/drawing/2014/main" id="{114BB690-ADB9-7842-B64F-30E0C5E39564}"/>
              </a:ext>
            </a:extLst>
          </p:cNvPr>
          <p:cNvSpPr txBox="1"/>
          <p:nvPr/>
        </p:nvSpPr>
        <p:spPr>
          <a:xfrm>
            <a:off x="3670300" y="7543800"/>
            <a:ext cx="2438400" cy="330200"/>
          </a:xfrm>
          <a:prstGeom prst="rect">
            <a:avLst/>
          </a:prstGeom>
          <a:noFill/>
        </p:spPr>
        <p:txBody>
          <a:bodyPr vertOverflow="overflow" vert="horz" wrap="square" rtlCol="0" anchor="t">
            <a:noAutofit/>
          </a:bodyPr>
          <a:lstStyle/>
          <a:p>
            <a:pPr algn="l"/>
            <a:r>
              <a:rPr lang="es-ES_tradnl" sz="1600" b="1">
                <a:solidFill>
                  <a:srgbClr val="2B484C"/>
                </a:solidFill>
                <a:latin typeface="Poppins Bold"/>
                <a:cs typeface="Poppins Bold"/>
              </a:rPr>
              <a:t>Desarrollo integral</a:t>
            </a:r>
          </a:p>
        </p:txBody>
      </p:sp>
      <p:sp>
        <p:nvSpPr>
          <p:cNvPr id="49" name="Rectángulo redondeado 48">
            <a:extLst>
              <a:ext uri="{FF2B5EF4-FFF2-40B4-BE49-F238E27FC236}">
                <a16:creationId xmlns:a16="http://schemas.microsoft.com/office/drawing/2014/main" id="{75B8B3C3-22E9-D945-860A-AC82DCB8C815}"/>
              </a:ext>
            </a:extLst>
          </p:cNvPr>
          <p:cNvSpPr/>
          <p:nvPr/>
        </p:nvSpPr>
        <p:spPr>
          <a:xfrm>
            <a:off x="6311900" y="7340600"/>
            <a:ext cx="2438400" cy="6604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50" name="CuadroTexto 49">
            <a:extLst>
              <a:ext uri="{FF2B5EF4-FFF2-40B4-BE49-F238E27FC236}">
                <a16:creationId xmlns:a16="http://schemas.microsoft.com/office/drawing/2014/main" id="{C3C0BEF2-8C4B-AD49-A7C4-02E01EDA2E7B}"/>
              </a:ext>
            </a:extLst>
          </p:cNvPr>
          <p:cNvSpPr txBox="1"/>
          <p:nvPr/>
        </p:nvSpPr>
        <p:spPr>
          <a:xfrm>
            <a:off x="6311900" y="7543800"/>
            <a:ext cx="2438400" cy="330200"/>
          </a:xfrm>
          <a:prstGeom prst="rect">
            <a:avLst/>
          </a:prstGeom>
          <a:noFill/>
        </p:spPr>
        <p:txBody>
          <a:bodyPr vertOverflow="overflow" vert="horz" wrap="square" rtlCol="0" anchor="t">
            <a:noAutofit/>
          </a:bodyPr>
          <a:lstStyle/>
          <a:p>
            <a:pPr algn="l"/>
            <a:r>
              <a:rPr lang="es-ES_tradnl" sz="1600" b="1">
                <a:solidFill>
                  <a:srgbClr val="2B484C"/>
                </a:solidFill>
                <a:latin typeface="Poppins Bold"/>
                <a:cs typeface="Poppins Bold"/>
              </a:rPr>
              <a:t>Salud</a:t>
            </a:r>
          </a:p>
        </p:txBody>
      </p:sp>
      <p:sp>
        <p:nvSpPr>
          <p:cNvPr id="51" name="Rectángulo redondeado 50">
            <a:extLst>
              <a:ext uri="{FF2B5EF4-FFF2-40B4-BE49-F238E27FC236}">
                <a16:creationId xmlns:a16="http://schemas.microsoft.com/office/drawing/2014/main" id="{A3DABB9E-7DCC-5D45-9DFE-B866E6319B36}"/>
              </a:ext>
            </a:extLst>
          </p:cNvPr>
          <p:cNvSpPr/>
          <p:nvPr/>
        </p:nvSpPr>
        <p:spPr>
          <a:xfrm>
            <a:off x="8953500" y="7340600"/>
            <a:ext cx="2438400" cy="6604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52" name="CuadroTexto 51">
            <a:extLst>
              <a:ext uri="{FF2B5EF4-FFF2-40B4-BE49-F238E27FC236}">
                <a16:creationId xmlns:a16="http://schemas.microsoft.com/office/drawing/2014/main" id="{D9C5437A-A890-C941-B111-E674CA50FEEA}"/>
              </a:ext>
            </a:extLst>
          </p:cNvPr>
          <p:cNvSpPr txBox="1"/>
          <p:nvPr/>
        </p:nvSpPr>
        <p:spPr>
          <a:xfrm>
            <a:off x="8953500" y="7543800"/>
            <a:ext cx="2438400" cy="330200"/>
          </a:xfrm>
          <a:prstGeom prst="rect">
            <a:avLst/>
          </a:prstGeom>
          <a:noFill/>
        </p:spPr>
        <p:txBody>
          <a:bodyPr vertOverflow="overflow" vert="horz" wrap="square" rtlCol="0" anchor="t">
            <a:noAutofit/>
          </a:bodyPr>
          <a:lstStyle/>
          <a:p>
            <a:pPr algn="l"/>
            <a:r>
              <a:rPr lang="es-ES_tradnl" sz="1600" b="1">
                <a:solidFill>
                  <a:srgbClr val="2B484C"/>
                </a:solidFill>
                <a:latin typeface="Poppins Bold"/>
                <a:cs typeface="Poppins Bold"/>
              </a:rPr>
              <a:t>Juego</a:t>
            </a:r>
          </a:p>
        </p:txBody>
      </p:sp>
      <p:sp>
        <p:nvSpPr>
          <p:cNvPr id="53" name="Rectángulo redondeado 52">
            <a:extLst>
              <a:ext uri="{FF2B5EF4-FFF2-40B4-BE49-F238E27FC236}">
                <a16:creationId xmlns:a16="http://schemas.microsoft.com/office/drawing/2014/main" id="{AB273B8F-F89E-E146-AB68-DD7535ABC7B7}"/>
              </a:ext>
            </a:extLst>
          </p:cNvPr>
          <p:cNvSpPr/>
          <p:nvPr/>
        </p:nvSpPr>
        <p:spPr>
          <a:xfrm>
            <a:off x="11595100" y="7340600"/>
            <a:ext cx="2438400" cy="6604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54" name="CuadroTexto 53">
            <a:extLst>
              <a:ext uri="{FF2B5EF4-FFF2-40B4-BE49-F238E27FC236}">
                <a16:creationId xmlns:a16="http://schemas.microsoft.com/office/drawing/2014/main" id="{8A046989-43F7-6546-858A-61F8BD2C3685}"/>
              </a:ext>
            </a:extLst>
          </p:cNvPr>
          <p:cNvSpPr txBox="1"/>
          <p:nvPr/>
        </p:nvSpPr>
        <p:spPr>
          <a:xfrm>
            <a:off x="11595100" y="7543800"/>
            <a:ext cx="2438400" cy="330200"/>
          </a:xfrm>
          <a:prstGeom prst="rect">
            <a:avLst/>
          </a:prstGeom>
          <a:noFill/>
        </p:spPr>
        <p:txBody>
          <a:bodyPr vertOverflow="overflow" vert="horz" wrap="square" rtlCol="0" anchor="t">
            <a:noAutofit/>
          </a:bodyPr>
          <a:lstStyle/>
          <a:p>
            <a:pPr algn="l"/>
            <a:r>
              <a:rPr lang="es-ES_tradnl" sz="1600" b="1">
                <a:solidFill>
                  <a:srgbClr val="2B484C"/>
                </a:solidFill>
                <a:latin typeface="Poppins Bold"/>
                <a:cs typeface="Poppins Bold"/>
              </a:rPr>
              <a:t>No ser explotado</a:t>
            </a:r>
          </a:p>
        </p:txBody>
      </p:sp>
      <p:sp>
        <p:nvSpPr>
          <p:cNvPr id="55" name="Rectángulo redondeado 54">
            <a:extLst>
              <a:ext uri="{FF2B5EF4-FFF2-40B4-BE49-F238E27FC236}">
                <a16:creationId xmlns:a16="http://schemas.microsoft.com/office/drawing/2014/main" id="{40A94F7F-38CC-9E41-857F-F0AA3F028423}"/>
              </a:ext>
            </a:extLst>
          </p:cNvPr>
          <p:cNvSpPr/>
          <p:nvPr/>
        </p:nvSpPr>
        <p:spPr>
          <a:xfrm>
            <a:off x="14236700" y="7340600"/>
            <a:ext cx="2438400" cy="6604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56" name="CuadroTexto 55">
            <a:extLst>
              <a:ext uri="{FF2B5EF4-FFF2-40B4-BE49-F238E27FC236}">
                <a16:creationId xmlns:a16="http://schemas.microsoft.com/office/drawing/2014/main" id="{55DD33A7-7AD3-3948-80C8-B1E27490925B}"/>
              </a:ext>
            </a:extLst>
          </p:cNvPr>
          <p:cNvSpPr txBox="1"/>
          <p:nvPr/>
        </p:nvSpPr>
        <p:spPr>
          <a:xfrm>
            <a:off x="14236700" y="7543800"/>
            <a:ext cx="2438400" cy="330200"/>
          </a:xfrm>
          <a:prstGeom prst="rect">
            <a:avLst/>
          </a:prstGeom>
          <a:noFill/>
        </p:spPr>
        <p:txBody>
          <a:bodyPr vertOverflow="overflow" vert="horz" wrap="square" rtlCol="0" anchor="t">
            <a:noAutofit/>
          </a:bodyPr>
          <a:lstStyle/>
          <a:p>
            <a:pPr algn="l"/>
            <a:r>
              <a:rPr lang="es-ES_tradnl" sz="1600" b="1">
                <a:solidFill>
                  <a:srgbClr val="2B484C"/>
                </a:solidFill>
                <a:latin typeface="Poppins Bold"/>
                <a:cs typeface="Poppins Bold"/>
              </a:rPr>
              <a:t>Igualdad</a:t>
            </a:r>
          </a:p>
        </p:txBody>
      </p:sp>
      <p:sp>
        <p:nvSpPr>
          <p:cNvPr id="57" name="Rectángulo redondeado 56">
            <a:extLst>
              <a:ext uri="{FF2B5EF4-FFF2-40B4-BE49-F238E27FC236}">
                <a16:creationId xmlns:a16="http://schemas.microsoft.com/office/drawing/2014/main" id="{5C1F1AE4-46A8-FA41-AD01-539F6166EC15}"/>
              </a:ext>
            </a:extLst>
          </p:cNvPr>
          <p:cNvSpPr/>
          <p:nvPr/>
        </p:nvSpPr>
        <p:spPr>
          <a:xfrm>
            <a:off x="1028700" y="8331200"/>
            <a:ext cx="15748000" cy="1168400"/>
          </a:xfrm>
          <a:prstGeom prst="roundRect">
            <a:avLst/>
          </a:prstGeom>
          <a:solidFill>
            <a:srgbClr val="EBF3F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58" name="Rectángulo 57">
            <a:extLst>
              <a:ext uri="{FF2B5EF4-FFF2-40B4-BE49-F238E27FC236}">
                <a16:creationId xmlns:a16="http://schemas.microsoft.com/office/drawing/2014/main" id="{DB2EFE74-B532-BA4D-9D1F-CE3EE7C68138}"/>
              </a:ext>
            </a:extLst>
          </p:cNvPr>
          <p:cNvSpPr/>
          <p:nvPr/>
        </p:nvSpPr>
        <p:spPr>
          <a:xfrm>
            <a:off x="1028700" y="8331200"/>
            <a:ext cx="88900" cy="11684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59" name="CuadroTexto 58">
            <a:extLst>
              <a:ext uri="{FF2B5EF4-FFF2-40B4-BE49-F238E27FC236}">
                <a16:creationId xmlns:a16="http://schemas.microsoft.com/office/drawing/2014/main" id="{828E0C4E-9B39-A44A-8B25-8943B88A0A16}"/>
              </a:ext>
            </a:extLst>
          </p:cNvPr>
          <p:cNvSpPr txBox="1"/>
          <p:nvPr/>
        </p:nvSpPr>
        <p:spPr>
          <a:xfrm>
            <a:off x="1346200" y="8534400"/>
            <a:ext cx="15138400" cy="838200"/>
          </a:xfrm>
          <a:prstGeom prst="rect">
            <a:avLst/>
          </a:prstGeom>
          <a:noFill/>
        </p:spPr>
        <p:txBody>
          <a:bodyPr vertOverflow="overflow" vert="horz" wrap="square" rtlCol="0" anchor="t">
            <a:noAutofit/>
          </a:bodyPr>
          <a:lstStyle/>
          <a:p>
            <a:pPr algn="l"/>
            <a:r>
              <a:rPr lang="es-ES_tradnl" sz="1700">
                <a:solidFill>
                  <a:srgbClr val="231F20"/>
                </a:solidFill>
                <a:latin typeface="Poppins"/>
                <a:cs typeface="Poppins"/>
              </a:rPr>
              <a:t>Estas afectaciones no solo comprometen su presente: deterioran el tejido social, aumentan la reproducción intergeneracional de la pobreza y debilitan las capacidades del territorio para sostener procesos de desarrollo y competitividad a largo plazo.</a:t>
            </a:r>
          </a:p>
        </p:txBody>
      </p:sp>
      <p:sp>
        <p:nvSpPr>
          <p:cNvPr id="60" name="CuadroTexto 59">
            <a:extLst>
              <a:ext uri="{FF2B5EF4-FFF2-40B4-BE49-F238E27FC236}">
                <a16:creationId xmlns:a16="http://schemas.microsoft.com/office/drawing/2014/main" id="{5BEC91BB-ADBC-7F47-A7DA-06A5956D1023}"/>
              </a:ext>
            </a:extLst>
          </p:cNvPr>
          <p:cNvSpPr txBox="1"/>
          <p:nvPr/>
        </p:nvSpPr>
        <p:spPr>
          <a:xfrm>
            <a:off x="1028700" y="9652000"/>
            <a:ext cx="15748000" cy="355600"/>
          </a:xfrm>
          <a:prstGeom prst="rect">
            <a:avLst/>
          </a:prstGeom>
          <a:noFill/>
        </p:spPr>
        <p:txBody>
          <a:bodyPr vertOverflow="overflow" vert="horz" wrap="square" rtlCol="0" anchor="t">
            <a:noAutofit/>
          </a:bodyPr>
          <a:lstStyle/>
          <a:p>
            <a:pPr algn="l"/>
            <a:r>
              <a:rPr lang="es-ES_tradnl" sz="1700">
                <a:solidFill>
                  <a:srgbClr val="4A5A66"/>
                </a:solidFill>
                <a:latin typeface="Poppins"/>
                <a:cs typeface="Poppins"/>
              </a:rPr>
              <a:t>Fuente: pp. 46-47.</a:t>
            </a:r>
          </a:p>
        </p:txBody>
      </p:sp>
    </p:spTree>
    <p:extLst>
      <p:ext uri="{BB962C8B-B14F-4D97-AF65-F5344CB8AC3E}">
        <p14:creationId xmlns:p14="http://schemas.microsoft.com/office/powerpoint/2010/main" val="3258759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6281400" y="-114300"/>
            <a:ext cx="2006600" cy="1943100"/>
            <a:chOff x="0" y="0"/>
            <a:chExt cx="3240118" cy="3131687"/>
          </a:xfrm>
        </p:grpSpPr>
        <p:sp>
          <p:nvSpPr>
            <p:cNvPr id="7" name="TextBox 7"/>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8" name="Freeform 8"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2"/>
              <a:stretch>
                <a:fillRect l="-335373"/>
              </a:stretch>
            </a:blipFill>
          </p:spPr>
          <p:txBody>
            <a:bodyPr/>
            <a:lstStyle/>
            <a:p>
              <a:endParaRPr lang="es-ES_tradnl"/>
            </a:p>
          </p:txBody>
        </p:sp>
        <p:sp>
          <p:nvSpPr>
            <p:cNvPr id="9" name="TextBox 9"/>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0" name="TextBox 10"/>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1" name="TextBox 11"/>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2" name="TextBox 12"/>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3" name="Freeform 13"/>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14" name="Freeform 14"/>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graphicFrame>
        <p:nvGraphicFramePr>
          <p:cNvPr id="700" name="Grafico 1"/>
          <p:cNvGraphicFramePr/>
          <p:nvPr/>
        </p:nvGraphicFramePr>
        <p:xfrm>
          <a:off x="9156700" y="3937000"/>
          <a:ext cx="7620000" cy="4089400"/>
        </p:xfrm>
        <a:graphic>
          <a:graphicData uri="http://schemas.openxmlformats.org/drawingml/2006/chart">
            <c:chart xmlns:c="http://schemas.openxmlformats.org/drawingml/2006/chart" xmlns:r="http://schemas.openxmlformats.org/officeDocument/2006/relationships" r:id="rId4"/>
          </a:graphicData>
        </a:graphic>
      </p:graphicFrame>
      <p:sp>
        <p:nvSpPr>
          <p:cNvPr id="901" name="S901"/>
          <p:cNvSpPr/>
          <p:nvPr/>
        </p:nvSpPr>
        <p:spPr>
          <a:xfrm>
            <a:off x="1257300" y="1168400"/>
            <a:ext cx="14605000" cy="736600"/>
          </a:xfrm>
          <a:prstGeom prst="rect">
            <a:avLst/>
          </a:prstGeom>
          <a:noFill/>
          <a:ln>
            <a:noFill/>
          </a:ln>
        </p:spPr>
        <p:txBody>
          <a:bodyPr wrap="square" lIns="0" tIns="0" rIns="0" bIns="0" anchor="t" anchorCtr="0">
            <a:noAutofit/>
          </a:bodyPr>
          <a:lstStyle/>
          <a:p>
            <a:pPr algn="just">
              <a:buNone/>
            </a:pPr>
            <a:r>
              <a:rPr lang="es-CO" sz="3600" b="1" dirty="0">
                <a:solidFill>
                  <a:srgbClr val="1A401F"/>
                </a:solidFill>
                <a:latin typeface="Poppins Bold"/>
                <a:cs typeface="Poppins Bold"/>
              </a:rPr>
              <a:t>Derecho al medioambiente sano</a:t>
            </a:r>
          </a:p>
        </p:txBody>
      </p:sp>
      <p:sp>
        <p:nvSpPr>
          <p:cNvPr id="902" name="S902"/>
          <p:cNvSpPr/>
          <p:nvPr/>
        </p:nvSpPr>
        <p:spPr>
          <a:xfrm>
            <a:off x="1028700" y="2489200"/>
            <a:ext cx="1524000" cy="482600"/>
          </a:xfrm>
          <a:prstGeom prst="roundRect">
            <a:avLst/>
          </a:prstGeom>
          <a:solidFill>
            <a:srgbClr val="3E8C86"/>
          </a:solidFill>
          <a:ln>
            <a:noFill/>
          </a:ln>
        </p:spPr>
        <p:txBody>
          <a:bodyPr wrap="square" lIns="76200" tIns="76200" rIns="76200" bIns="76200" anchor="ctr"/>
          <a:lstStyle/>
          <a:p>
            <a:pPr algn="ctr">
              <a:buNone/>
            </a:pPr>
            <a:r>
              <a:rPr lang="es-CO" sz="1800" b="1" dirty="0">
                <a:solidFill>
                  <a:srgbClr val="FFFFFF"/>
                </a:solidFill>
                <a:latin typeface="Poppins Bold"/>
                <a:cs typeface="Poppins Bold"/>
              </a:rPr>
              <a:t>FORMAL</a:t>
            </a:r>
          </a:p>
        </p:txBody>
      </p:sp>
      <p:sp>
        <p:nvSpPr>
          <p:cNvPr id="903" name="S903"/>
          <p:cNvSpPr/>
          <p:nvPr/>
        </p:nvSpPr>
        <p:spPr>
          <a:xfrm>
            <a:off x="1028700" y="3048000"/>
            <a:ext cx="5080000" cy="736600"/>
          </a:xfrm>
          <a:prstGeom prst="rect">
            <a:avLst/>
          </a:prstGeom>
          <a:noFill/>
          <a:ln>
            <a:noFill/>
          </a:ln>
        </p:spPr>
        <p:txBody>
          <a:bodyPr wrap="square" lIns="0" tIns="0" rIns="0" bIns="0" anchor="t"/>
          <a:lstStyle/>
          <a:p>
            <a:pPr algn="just">
              <a:buNone/>
            </a:pPr>
            <a:r>
              <a:rPr lang="es-CO" sz="1700" b="0" dirty="0">
                <a:solidFill>
                  <a:srgbClr val="231F20"/>
                </a:solidFill>
                <a:latin typeface="Poppins"/>
                <a:cs typeface="Poppins"/>
              </a:rPr>
              <a:t>Licencias y planes de manejo existen; el cumplimiento es desigual.</a:t>
            </a:r>
          </a:p>
        </p:txBody>
      </p:sp>
      <p:sp>
        <p:nvSpPr>
          <p:cNvPr id="904" name="S904"/>
          <p:cNvSpPr/>
          <p:nvPr/>
        </p:nvSpPr>
        <p:spPr>
          <a:xfrm>
            <a:off x="6362700" y="2489200"/>
            <a:ext cx="1524000" cy="482600"/>
          </a:xfrm>
          <a:prstGeom prst="roundRect">
            <a:avLst/>
          </a:prstGeom>
          <a:solidFill>
            <a:srgbClr val="E97132"/>
          </a:solidFill>
          <a:ln>
            <a:noFill/>
          </a:ln>
        </p:spPr>
        <p:txBody>
          <a:bodyPr wrap="square" lIns="76200" tIns="76200" rIns="76200" bIns="76200" anchor="ctr"/>
          <a:lstStyle/>
          <a:p>
            <a:pPr algn="ctr">
              <a:buNone/>
            </a:pPr>
            <a:r>
              <a:rPr lang="es-CO" sz="1800" b="1" dirty="0">
                <a:solidFill>
                  <a:srgbClr val="FFFFFF"/>
                </a:solidFill>
                <a:latin typeface="Poppins Bold"/>
                <a:cs typeface="Poppins Bold"/>
              </a:rPr>
              <a:t>MAPE</a:t>
            </a:r>
          </a:p>
        </p:txBody>
      </p:sp>
      <p:sp>
        <p:nvSpPr>
          <p:cNvPr id="905" name="S905"/>
          <p:cNvSpPr/>
          <p:nvPr/>
        </p:nvSpPr>
        <p:spPr>
          <a:xfrm>
            <a:off x="6362700" y="3048000"/>
            <a:ext cx="5080000" cy="736600"/>
          </a:xfrm>
          <a:prstGeom prst="rect">
            <a:avLst/>
          </a:prstGeom>
          <a:noFill/>
          <a:ln>
            <a:noFill/>
          </a:ln>
        </p:spPr>
        <p:txBody>
          <a:bodyPr wrap="square" lIns="0" tIns="0" rIns="0" bIns="0" anchor="t"/>
          <a:lstStyle/>
          <a:p>
            <a:pPr algn="just">
              <a:buNone/>
            </a:pPr>
            <a:r>
              <a:rPr lang="es-CO" sz="1700" b="0" dirty="0">
                <a:solidFill>
                  <a:srgbClr val="231F20"/>
                </a:solidFill>
                <a:latin typeface="Poppins"/>
                <a:cs typeface="Poppins"/>
              </a:rPr>
              <a:t>Precariedad técnica y ausencia de rutas formales de gestión ambiental.</a:t>
            </a:r>
          </a:p>
        </p:txBody>
      </p:sp>
      <p:sp>
        <p:nvSpPr>
          <p:cNvPr id="906" name="S906"/>
          <p:cNvSpPr/>
          <p:nvPr/>
        </p:nvSpPr>
        <p:spPr>
          <a:xfrm>
            <a:off x="11696700" y="2489200"/>
            <a:ext cx="1524000" cy="482600"/>
          </a:xfrm>
          <a:prstGeom prst="roundRect">
            <a:avLst/>
          </a:prstGeom>
          <a:solidFill>
            <a:srgbClr val="EF5828"/>
          </a:solidFill>
          <a:ln>
            <a:noFill/>
          </a:ln>
        </p:spPr>
        <p:txBody>
          <a:bodyPr wrap="square" lIns="76200" tIns="76200" rIns="76200" bIns="76200" anchor="ctr"/>
          <a:lstStyle/>
          <a:p>
            <a:pPr algn="ctr">
              <a:buNone/>
            </a:pPr>
            <a:r>
              <a:rPr lang="es-CO" sz="1800" b="1" dirty="0">
                <a:solidFill>
                  <a:srgbClr val="FFFFFF"/>
                </a:solidFill>
                <a:latin typeface="Poppins Bold"/>
                <a:cs typeface="Poppins Bold"/>
              </a:rPr>
              <a:t>EIM</a:t>
            </a:r>
          </a:p>
        </p:txBody>
      </p:sp>
      <p:sp>
        <p:nvSpPr>
          <p:cNvPr id="907" name="S907"/>
          <p:cNvSpPr/>
          <p:nvPr/>
        </p:nvSpPr>
        <p:spPr>
          <a:xfrm>
            <a:off x="11696700" y="3048000"/>
            <a:ext cx="5080000" cy="736600"/>
          </a:xfrm>
          <a:prstGeom prst="rect">
            <a:avLst/>
          </a:prstGeom>
          <a:noFill/>
          <a:ln>
            <a:noFill/>
          </a:ln>
        </p:spPr>
        <p:txBody>
          <a:bodyPr wrap="square" lIns="0" tIns="0" rIns="0" bIns="0" anchor="t"/>
          <a:lstStyle/>
          <a:p>
            <a:pPr algn="just">
              <a:buNone/>
            </a:pPr>
            <a:r>
              <a:rPr lang="es-CO" sz="1700" b="0" dirty="0">
                <a:solidFill>
                  <a:srgbClr val="231F20"/>
                </a:solidFill>
                <a:latin typeface="Poppins"/>
                <a:cs typeface="Poppins"/>
              </a:rPr>
              <a:t>Mercurio, cianuro, deforestación y desvío de ríos.</a:t>
            </a:r>
          </a:p>
        </p:txBody>
      </p:sp>
      <p:graphicFrame>
        <p:nvGraphicFramePr>
          <p:cNvPr id="701" name="Grafico 2"/>
          <p:cNvGraphicFramePr/>
          <p:nvPr/>
        </p:nvGraphicFramePr>
        <p:xfrm>
          <a:off x="1028700" y="3937000"/>
          <a:ext cx="7620000" cy="4089400"/>
        </p:xfrm>
        <a:graphic>
          <a:graphicData uri="http://schemas.openxmlformats.org/drawingml/2006/chart">
            <c:chart xmlns:c="http://schemas.openxmlformats.org/drawingml/2006/chart" xmlns:r="http://schemas.openxmlformats.org/officeDocument/2006/relationships" r:id="rId5"/>
          </a:graphicData>
        </a:graphic>
      </p:graphicFrame>
      <p:sp>
        <p:nvSpPr>
          <p:cNvPr id="908" name="S908"/>
          <p:cNvSpPr/>
          <p:nvPr/>
        </p:nvSpPr>
        <p:spPr>
          <a:xfrm>
            <a:off x="1028700" y="8153400"/>
            <a:ext cx="15748000" cy="406400"/>
          </a:xfrm>
          <a:prstGeom prst="rect">
            <a:avLst/>
          </a:prstGeom>
          <a:noFill/>
          <a:ln>
            <a:noFill/>
          </a:ln>
        </p:spPr>
        <p:txBody>
          <a:bodyPr wrap="square" lIns="0" tIns="0" rIns="0" bIns="0" anchor="t"/>
          <a:lstStyle/>
          <a:p>
            <a:pPr algn="just">
              <a:buNone/>
            </a:pPr>
            <a:r>
              <a:rPr lang="es-CO" sz="1700" b="0" dirty="0">
                <a:solidFill>
                  <a:srgbClr val="2B484C"/>
                </a:solidFill>
                <a:latin typeface="Poppins"/>
                <a:cs typeface="Poppins"/>
              </a:rPr>
              <a:t>2022: la ONU declara el ambiente sano como derecho humano; 2025: la CIJ lo ratifica y la Corte IDH emite la OC-32/25; con Escazú, el marco más sólido a la fecha.</a:t>
            </a:r>
          </a:p>
        </p:txBody>
      </p:sp>
      <p:sp>
        <p:nvSpPr>
          <p:cNvPr id="909" name="S909"/>
          <p:cNvSpPr/>
          <p:nvPr/>
        </p:nvSpPr>
        <p:spPr>
          <a:xfrm>
            <a:off x="1028700" y="9652000"/>
            <a:ext cx="15748000" cy="381000"/>
          </a:xfrm>
          <a:prstGeom prst="rect">
            <a:avLst/>
          </a:prstGeom>
          <a:noFill/>
          <a:ln>
            <a:noFill/>
          </a:ln>
        </p:spPr>
        <p:txBody>
          <a:bodyPr wrap="square" lIns="0" tIns="0" rIns="0" bIns="0" anchor="t"/>
          <a:lstStyle/>
          <a:p>
            <a:pPr algn="just">
              <a:buNone/>
            </a:pPr>
            <a:r>
              <a:rPr lang="es-CO" sz="1500" b="0" dirty="0">
                <a:solidFill>
                  <a:srgbClr val="4A5A66"/>
                </a:solidFill>
                <a:latin typeface="Poppins"/>
                <a:cs typeface="Poppins"/>
              </a:rPr>
              <a:t>Fuente: pp. 48-50; Tabla 10. Serie total 2006-2024 (se excluye 2025 por parcial). El cuerpo del documento reporta 10.358 delitos acumulados y la Tabla 10 suma 10.328.</a:t>
            </a:r>
          </a:p>
        </p:txBody>
      </p:sp>
      <p:sp>
        <p:nvSpPr>
          <p:cNvPr id="2" name="Rectángulo 1">
            <a:extLst>
              <a:ext uri="{FF2B5EF4-FFF2-40B4-BE49-F238E27FC236}">
                <a16:creationId xmlns:a16="http://schemas.microsoft.com/office/drawing/2014/main" id="{12AA5481-1758-1744-9527-85B5BA7891BD}"/>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3" name="CuadroTexto 2">
            <a:extLst>
              <a:ext uri="{FF2B5EF4-FFF2-40B4-BE49-F238E27FC236}">
                <a16:creationId xmlns:a16="http://schemas.microsoft.com/office/drawing/2014/main" id="{2B037982-78CD-EF44-917C-77AFB7DE449C}"/>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MEDIOAMBIENTE SANO</a:t>
            </a:r>
          </a:p>
        </p:txBody>
      </p:sp>
    </p:spTree>
    <p:extLst>
      <p:ext uri="{BB962C8B-B14F-4D97-AF65-F5344CB8AC3E}">
        <p14:creationId xmlns:p14="http://schemas.microsoft.com/office/powerpoint/2010/main" val="36342079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6281400" y="-114300"/>
            <a:ext cx="2006600" cy="1943100"/>
            <a:chOff x="0" y="0"/>
            <a:chExt cx="3240118" cy="3131687"/>
          </a:xfrm>
        </p:grpSpPr>
        <p:sp>
          <p:nvSpPr>
            <p:cNvPr id="7" name="TextBox 7"/>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8" name="Freeform 8"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2"/>
              <a:stretch>
                <a:fillRect l="-335373"/>
              </a:stretch>
            </a:blipFill>
          </p:spPr>
          <p:txBody>
            <a:bodyPr/>
            <a:lstStyle/>
            <a:p>
              <a:endParaRPr lang="es-ES_tradnl"/>
            </a:p>
          </p:txBody>
        </p:sp>
        <p:sp>
          <p:nvSpPr>
            <p:cNvPr id="9" name="TextBox 9"/>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0" name="TextBox 10"/>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1" name="TextBox 11"/>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2" name="TextBox 12"/>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3" name="Freeform 13"/>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14" name="Freeform 14"/>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sp>
        <p:nvSpPr>
          <p:cNvPr id="501" name="S501"/>
          <p:cNvSpPr/>
          <p:nvPr/>
        </p:nvSpPr>
        <p:spPr>
          <a:xfrm>
            <a:off x="1257300" y="1168400"/>
            <a:ext cx="14605000" cy="736600"/>
          </a:xfrm>
          <a:prstGeom prst="rect">
            <a:avLst/>
          </a:prstGeom>
          <a:noFill/>
          <a:ln>
            <a:noFill/>
          </a:ln>
        </p:spPr>
        <p:txBody>
          <a:bodyPr wrap="square" lIns="0" tIns="0" rIns="0" bIns="0" anchor="t" anchorCtr="0">
            <a:noAutofit/>
          </a:bodyPr>
          <a:lstStyle/>
          <a:p>
            <a:pPr algn="just">
              <a:buNone/>
            </a:pPr>
            <a:r>
              <a:rPr lang="es-CO" sz="3600" b="1" dirty="0">
                <a:solidFill>
                  <a:srgbClr val="1A401F"/>
                </a:solidFill>
                <a:latin typeface="Poppins Bold"/>
                <a:cs typeface="Poppins Bold"/>
              </a:rPr>
              <a:t>Participación ciudadana y comunitaria</a:t>
            </a:r>
          </a:p>
        </p:txBody>
      </p:sp>
      <p:sp>
        <p:nvSpPr>
          <p:cNvPr id="502" name="S502"/>
          <p:cNvSpPr/>
          <p:nvPr/>
        </p:nvSpPr>
        <p:spPr>
          <a:xfrm>
            <a:off x="1028700" y="2489200"/>
            <a:ext cx="15748000" cy="1066800"/>
          </a:xfrm>
          <a:prstGeom prst="roundRect">
            <a:avLst/>
          </a:prstGeom>
          <a:solidFill>
            <a:srgbClr val="2B484C"/>
          </a:solidFill>
          <a:ln>
            <a:noFill/>
          </a:ln>
        </p:spPr>
        <p:txBody>
          <a:bodyPr wrap="square" lIns="0" tIns="0" rIns="0" bIns="0" anchor="t"/>
          <a:lstStyle/>
          <a:p>
            <a:endParaRPr lang="es-CO"/>
          </a:p>
        </p:txBody>
      </p:sp>
      <p:sp>
        <p:nvSpPr>
          <p:cNvPr id="503" name="S503"/>
          <p:cNvSpPr/>
          <p:nvPr/>
        </p:nvSpPr>
        <p:spPr>
          <a:xfrm>
            <a:off x="1333500" y="2717800"/>
            <a:ext cx="15138400" cy="660400"/>
          </a:xfrm>
          <a:prstGeom prst="rect">
            <a:avLst/>
          </a:prstGeom>
          <a:noFill/>
          <a:ln>
            <a:noFill/>
          </a:ln>
        </p:spPr>
        <p:txBody>
          <a:bodyPr wrap="square" lIns="0" tIns="0" rIns="0" bIns="0" anchor="t"/>
          <a:lstStyle/>
          <a:p>
            <a:pPr algn="just">
              <a:buNone/>
            </a:pPr>
            <a:r>
              <a:rPr lang="es-CO" sz="2000" b="0" dirty="0">
                <a:solidFill>
                  <a:srgbClr val="FFFFFF"/>
                </a:solidFill>
                <a:latin typeface="Poppins"/>
                <a:cs typeface="Poppins"/>
              </a:rPr>
              <a:t>Capacidad real de incidir en las decisiones que afectan la vida, el territorio y el futuro. Es condición estructural para la justicia ambiental y la competitividad.</a:t>
            </a:r>
          </a:p>
        </p:txBody>
      </p:sp>
      <p:sp>
        <p:nvSpPr>
          <p:cNvPr id="504" name="S504"/>
          <p:cNvSpPr/>
          <p:nvPr/>
        </p:nvSpPr>
        <p:spPr>
          <a:xfrm>
            <a:off x="1028700" y="3937000"/>
            <a:ext cx="7620000" cy="50800"/>
          </a:xfrm>
          <a:prstGeom prst="rect">
            <a:avLst/>
          </a:prstGeom>
          <a:solidFill>
            <a:srgbClr val="2B484C"/>
          </a:solidFill>
          <a:ln>
            <a:noFill/>
          </a:ln>
        </p:spPr>
        <p:txBody>
          <a:bodyPr wrap="square" lIns="0" tIns="0" rIns="0" bIns="0" anchor="t"/>
          <a:lstStyle/>
          <a:p>
            <a:endParaRPr lang="es-CO"/>
          </a:p>
        </p:txBody>
      </p:sp>
      <p:sp>
        <p:nvSpPr>
          <p:cNvPr id="505" name="S505"/>
          <p:cNvSpPr/>
          <p:nvPr/>
        </p:nvSpPr>
        <p:spPr>
          <a:xfrm>
            <a:off x="1028700" y="4140200"/>
            <a:ext cx="7620000" cy="381000"/>
          </a:xfrm>
          <a:prstGeom prst="rect">
            <a:avLst/>
          </a:prstGeom>
          <a:noFill/>
          <a:ln>
            <a:noFill/>
          </a:ln>
        </p:spPr>
        <p:txBody>
          <a:bodyPr wrap="square" lIns="0" tIns="0" rIns="0" bIns="0" anchor="t"/>
          <a:lstStyle/>
          <a:p>
            <a:pPr algn="just">
              <a:buNone/>
            </a:pPr>
            <a:r>
              <a:rPr lang="es-CO" sz="1900" b="1" dirty="0">
                <a:solidFill>
                  <a:srgbClr val="2B484C"/>
                </a:solidFill>
                <a:latin typeface="Poppins Bold"/>
                <a:cs typeface="Poppins Bold"/>
              </a:rPr>
              <a:t>CÓMO SE APLICA HOY</a:t>
            </a:r>
          </a:p>
        </p:txBody>
      </p:sp>
      <p:sp>
        <p:nvSpPr>
          <p:cNvPr id="506" name="S506"/>
          <p:cNvSpPr/>
          <p:nvPr/>
        </p:nvSpPr>
        <p:spPr>
          <a:xfrm>
            <a:off x="1028700" y="4597400"/>
            <a:ext cx="7620000" cy="13970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Consulta previa y CLPI con Pueblos Indígenas y comunidades NARP, y participación ciudadana en los licenciamientos ambientales mediante audiencias públicas.</a:t>
            </a:r>
          </a:p>
        </p:txBody>
      </p:sp>
      <p:sp>
        <p:nvSpPr>
          <p:cNvPr id="507" name="S507"/>
          <p:cNvSpPr/>
          <p:nvPr/>
        </p:nvSpPr>
        <p:spPr>
          <a:xfrm>
            <a:off x="9410700" y="3937000"/>
            <a:ext cx="7620000" cy="50800"/>
          </a:xfrm>
          <a:prstGeom prst="rect">
            <a:avLst/>
          </a:prstGeom>
          <a:solidFill>
            <a:srgbClr val="E97132"/>
          </a:solidFill>
          <a:ln>
            <a:noFill/>
          </a:ln>
        </p:spPr>
        <p:txBody>
          <a:bodyPr wrap="square" lIns="0" tIns="0" rIns="0" bIns="0" anchor="t"/>
          <a:lstStyle/>
          <a:p>
            <a:endParaRPr lang="es-CO"/>
          </a:p>
        </p:txBody>
      </p:sp>
      <p:sp>
        <p:nvSpPr>
          <p:cNvPr id="508" name="S508"/>
          <p:cNvSpPr/>
          <p:nvPr/>
        </p:nvSpPr>
        <p:spPr>
          <a:xfrm>
            <a:off x="9410700" y="4140200"/>
            <a:ext cx="7620000" cy="381000"/>
          </a:xfrm>
          <a:prstGeom prst="rect">
            <a:avLst/>
          </a:prstGeom>
          <a:noFill/>
          <a:ln>
            <a:noFill/>
          </a:ln>
        </p:spPr>
        <p:txBody>
          <a:bodyPr wrap="square" lIns="0" tIns="0" rIns="0" bIns="0" anchor="t"/>
          <a:lstStyle/>
          <a:p>
            <a:pPr algn="just">
              <a:buNone/>
            </a:pPr>
            <a:r>
              <a:rPr lang="es-CO" sz="1900" b="1" dirty="0">
                <a:solidFill>
                  <a:srgbClr val="E97132"/>
                </a:solidFill>
                <a:latin typeface="Poppins Bold"/>
                <a:cs typeface="Poppins Bold"/>
              </a:rPr>
              <a:t>LAS LIMITACIONES</a:t>
            </a:r>
          </a:p>
        </p:txBody>
      </p:sp>
      <p:sp>
        <p:nvSpPr>
          <p:cNvPr id="509" name="S509"/>
          <p:cNvSpPr/>
          <p:nvPr/>
        </p:nvSpPr>
        <p:spPr>
          <a:xfrm>
            <a:off x="9410700" y="4597400"/>
            <a:ext cx="7620000" cy="13970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Estos mecanismos son frecuentemente obstaculizados, formalizados sin incidencia real o reemplazados por modelos verticales que deslegitiman la democracia territorial.</a:t>
            </a:r>
          </a:p>
        </p:txBody>
      </p:sp>
      <p:sp>
        <p:nvSpPr>
          <p:cNvPr id="510" name="S510"/>
          <p:cNvSpPr/>
          <p:nvPr/>
        </p:nvSpPr>
        <p:spPr>
          <a:xfrm>
            <a:off x="1028700" y="6223000"/>
            <a:ext cx="7620000" cy="50800"/>
          </a:xfrm>
          <a:prstGeom prst="rect">
            <a:avLst/>
          </a:prstGeom>
          <a:solidFill>
            <a:srgbClr val="EF5828"/>
          </a:solidFill>
          <a:ln>
            <a:noFill/>
          </a:ln>
        </p:spPr>
        <p:txBody>
          <a:bodyPr wrap="square" lIns="0" tIns="0" rIns="0" bIns="0" anchor="t"/>
          <a:lstStyle/>
          <a:p>
            <a:endParaRPr lang="es-CO"/>
          </a:p>
        </p:txBody>
      </p:sp>
      <p:sp>
        <p:nvSpPr>
          <p:cNvPr id="511" name="S511"/>
          <p:cNvSpPr/>
          <p:nvPr/>
        </p:nvSpPr>
        <p:spPr>
          <a:xfrm>
            <a:off x="1028700" y="6426200"/>
            <a:ext cx="7620000" cy="381000"/>
          </a:xfrm>
          <a:prstGeom prst="rect">
            <a:avLst/>
          </a:prstGeom>
          <a:noFill/>
          <a:ln>
            <a:noFill/>
          </a:ln>
        </p:spPr>
        <p:txBody>
          <a:bodyPr wrap="square" lIns="0" tIns="0" rIns="0" bIns="0" anchor="t"/>
          <a:lstStyle/>
          <a:p>
            <a:pPr algn="just">
              <a:buNone/>
            </a:pPr>
            <a:r>
              <a:rPr lang="es-CO" sz="1900" b="1" dirty="0">
                <a:solidFill>
                  <a:srgbClr val="EF5828"/>
                </a:solidFill>
                <a:latin typeface="Poppins Bold"/>
                <a:cs typeface="Poppins Bold"/>
              </a:rPr>
              <a:t>QUÉ PROPONE EL GDIAM</a:t>
            </a:r>
          </a:p>
        </p:txBody>
      </p:sp>
      <p:sp>
        <p:nvSpPr>
          <p:cNvPr id="512" name="S512"/>
          <p:cNvSpPr/>
          <p:nvPr/>
        </p:nvSpPr>
        <p:spPr>
          <a:xfrm>
            <a:off x="1028700" y="6883400"/>
            <a:ext cx="7620000" cy="13970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La participación efectiva no se limita a que las comunidades sean escuchadas</a:t>
            </a:r>
            <a:r>
              <a:rPr lang="es-CO" dirty="0">
                <a:solidFill>
                  <a:srgbClr val="231F20"/>
                </a:solidFill>
                <a:latin typeface="Poppins"/>
                <a:cs typeface="Poppins"/>
              </a:rPr>
              <a:t>, </a:t>
            </a:r>
            <a:r>
              <a:rPr lang="es-CO" sz="1800" b="0" dirty="0">
                <a:solidFill>
                  <a:srgbClr val="231F20"/>
                </a:solidFill>
                <a:latin typeface="Poppins"/>
                <a:cs typeface="Poppins"/>
              </a:rPr>
              <a:t>exige capacidad real de incidir en la decisión.</a:t>
            </a:r>
          </a:p>
        </p:txBody>
      </p:sp>
      <p:sp>
        <p:nvSpPr>
          <p:cNvPr id="513" name="S513"/>
          <p:cNvSpPr/>
          <p:nvPr/>
        </p:nvSpPr>
        <p:spPr>
          <a:xfrm>
            <a:off x="9410700" y="6223000"/>
            <a:ext cx="7620000" cy="50800"/>
          </a:xfrm>
          <a:prstGeom prst="rect">
            <a:avLst/>
          </a:prstGeom>
          <a:solidFill>
            <a:srgbClr val="3E8C86"/>
          </a:solidFill>
          <a:ln>
            <a:noFill/>
          </a:ln>
        </p:spPr>
        <p:txBody>
          <a:bodyPr wrap="square" lIns="0" tIns="0" rIns="0" bIns="0" anchor="t"/>
          <a:lstStyle/>
          <a:p>
            <a:endParaRPr lang="es-CO"/>
          </a:p>
        </p:txBody>
      </p:sp>
      <p:sp>
        <p:nvSpPr>
          <p:cNvPr id="514" name="S514"/>
          <p:cNvSpPr/>
          <p:nvPr/>
        </p:nvSpPr>
        <p:spPr>
          <a:xfrm>
            <a:off x="9410700" y="6426200"/>
            <a:ext cx="7620000" cy="381000"/>
          </a:xfrm>
          <a:prstGeom prst="rect">
            <a:avLst/>
          </a:prstGeom>
          <a:noFill/>
          <a:ln>
            <a:noFill/>
          </a:ln>
        </p:spPr>
        <p:txBody>
          <a:bodyPr wrap="square" lIns="0" tIns="0" rIns="0" bIns="0" anchor="t"/>
          <a:lstStyle/>
          <a:p>
            <a:pPr algn="just">
              <a:buNone/>
            </a:pPr>
            <a:r>
              <a:rPr lang="es-CO" sz="1900" b="1" dirty="0">
                <a:solidFill>
                  <a:srgbClr val="3E8C86"/>
                </a:solidFill>
                <a:latin typeface="Poppins Bold"/>
                <a:cs typeface="Poppins Bold"/>
              </a:rPr>
              <a:t>LA CONDICIÓN DE FONDO</a:t>
            </a:r>
          </a:p>
        </p:txBody>
      </p:sp>
      <p:sp>
        <p:nvSpPr>
          <p:cNvPr id="515" name="S515"/>
          <p:cNvSpPr/>
          <p:nvPr/>
        </p:nvSpPr>
        <p:spPr>
          <a:xfrm>
            <a:off x="9410700" y="6883400"/>
            <a:ext cx="7620000" cy="1397000"/>
          </a:xfrm>
          <a:prstGeom prst="rect">
            <a:avLst/>
          </a:prstGeom>
          <a:noFill/>
          <a:ln>
            <a:noFill/>
          </a:ln>
        </p:spPr>
        <p:txBody>
          <a:bodyPr wrap="square" lIns="0" tIns="0" rIns="0" bIns="0" anchor="t"/>
          <a:lstStyle/>
          <a:p>
            <a:pPr algn="just">
              <a:buNone/>
            </a:pPr>
            <a:r>
              <a:rPr lang="es-CO" sz="1800" b="0" dirty="0">
                <a:solidFill>
                  <a:srgbClr val="231F20"/>
                </a:solidFill>
                <a:latin typeface="Poppins"/>
                <a:cs typeface="Poppins"/>
              </a:rPr>
              <a:t>El sector carece de espacios institucionales que faciliten la participación de los distintos actores, lo que explica el aumento de la conflictividad.</a:t>
            </a:r>
          </a:p>
        </p:txBody>
      </p:sp>
      <p:sp>
        <p:nvSpPr>
          <p:cNvPr id="516" name="S516"/>
          <p:cNvSpPr/>
          <p:nvPr/>
        </p:nvSpPr>
        <p:spPr>
          <a:xfrm>
            <a:off x="1028700" y="9652000"/>
            <a:ext cx="15748000" cy="381000"/>
          </a:xfrm>
          <a:prstGeom prst="rect">
            <a:avLst/>
          </a:prstGeom>
          <a:noFill/>
          <a:ln>
            <a:noFill/>
          </a:ln>
        </p:spPr>
        <p:txBody>
          <a:bodyPr wrap="square" lIns="0" tIns="0" rIns="0" bIns="0" anchor="t"/>
          <a:lstStyle/>
          <a:p>
            <a:pPr algn="just">
              <a:buNone/>
            </a:pPr>
            <a:r>
              <a:rPr lang="es-CO" sz="1700" b="0" dirty="0">
                <a:solidFill>
                  <a:srgbClr val="4A5A66"/>
                </a:solidFill>
                <a:latin typeface="Poppins"/>
                <a:cs typeface="Poppins"/>
              </a:rPr>
              <a:t>Fuente: p. 52; Tabla 9 en el documento fuente.</a:t>
            </a:r>
          </a:p>
        </p:txBody>
      </p:sp>
      <p:sp>
        <p:nvSpPr>
          <p:cNvPr id="2" name="Rectángulo 1">
            <a:extLst>
              <a:ext uri="{FF2B5EF4-FFF2-40B4-BE49-F238E27FC236}">
                <a16:creationId xmlns:a16="http://schemas.microsoft.com/office/drawing/2014/main" id="{6BD03FB5-268A-E44D-8C97-53289D6F58AE}"/>
              </a:ext>
            </a:extLst>
          </p:cNvPr>
          <p:cNvSpPr/>
          <p:nvPr/>
        </p:nvSpPr>
        <p:spPr>
          <a:xfrm>
            <a:off x="1028700" y="584200"/>
            <a:ext cx="63500" cy="13208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just"/>
            <a:endParaRPr lang="es-ES_tradnl"/>
          </a:p>
        </p:txBody>
      </p:sp>
      <p:sp>
        <p:nvSpPr>
          <p:cNvPr id="3" name="CuadroTexto 2">
            <a:extLst>
              <a:ext uri="{FF2B5EF4-FFF2-40B4-BE49-F238E27FC236}">
                <a16:creationId xmlns:a16="http://schemas.microsoft.com/office/drawing/2014/main" id="{2FFCC3F5-2666-B849-808C-2423887EC882}"/>
              </a:ext>
            </a:extLst>
          </p:cNvPr>
          <p:cNvSpPr txBox="1"/>
          <p:nvPr/>
        </p:nvSpPr>
        <p:spPr>
          <a:xfrm>
            <a:off x="1257300" y="381000"/>
            <a:ext cx="12700000" cy="304800"/>
          </a:xfrm>
          <a:prstGeom prst="rect">
            <a:avLst/>
          </a:prstGeom>
          <a:noFill/>
        </p:spPr>
        <p:txBody>
          <a:bodyPr vertOverflow="overflow" vert="horz" wrap="square" rtlCol="0" anchor="t" anchorCtr="0">
            <a:noAutofit/>
          </a:bodyPr>
          <a:lstStyle/>
          <a:p>
            <a:pPr algn="just"/>
            <a:r>
              <a:rPr lang="es-ES_tradnl" b="1">
                <a:solidFill>
                  <a:srgbClr val="EF5828"/>
                </a:solidFill>
                <a:latin typeface="Poppins Bold"/>
                <a:cs typeface="Poppins Bold"/>
              </a:rPr>
              <a:t>PARTICIPACIÓN</a:t>
            </a:r>
          </a:p>
        </p:txBody>
      </p:sp>
    </p:spTree>
    <p:extLst>
      <p:ext uri="{BB962C8B-B14F-4D97-AF65-F5344CB8AC3E}">
        <p14:creationId xmlns:p14="http://schemas.microsoft.com/office/powerpoint/2010/main" val="430688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s-ES_tradnl"/>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91" t="-19372" r="-391"/>
            </a:stretch>
          </a:blipFill>
        </p:spPr>
        <p:txBody>
          <a:bodyPr/>
          <a:lstStyle/>
          <a:p>
            <a:endParaRPr lang="es-ES_tradnl"/>
          </a:p>
        </p:txBody>
      </p:sp>
      <p:grpSp>
        <p:nvGrpSpPr>
          <p:cNvPr id="4" name="Group 4"/>
          <p:cNvGrpSpPr/>
          <p:nvPr/>
        </p:nvGrpSpPr>
        <p:grpSpPr>
          <a:xfrm>
            <a:off x="-311811" y="0"/>
            <a:ext cx="18911622" cy="10287000"/>
            <a:chOff x="0" y="0"/>
            <a:chExt cx="4980839" cy="2709333"/>
          </a:xfrm>
        </p:grpSpPr>
        <p:sp>
          <p:nvSpPr>
            <p:cNvPr id="5" name="Freeform 5"/>
            <p:cNvSpPr/>
            <p:nvPr/>
          </p:nvSpPr>
          <p:spPr>
            <a:xfrm>
              <a:off x="0" y="0"/>
              <a:ext cx="4980839" cy="2709333"/>
            </a:xfrm>
            <a:custGeom>
              <a:avLst/>
              <a:gdLst/>
              <a:ahLst/>
              <a:cxnLst/>
              <a:rect l="l" t="t" r="r" b="b"/>
              <a:pathLst>
                <a:path w="4980839" h="2709333">
                  <a:moveTo>
                    <a:pt x="0" y="0"/>
                  </a:moveTo>
                  <a:lnTo>
                    <a:pt x="4980839" y="0"/>
                  </a:lnTo>
                  <a:lnTo>
                    <a:pt x="4980839" y="2709333"/>
                  </a:lnTo>
                  <a:lnTo>
                    <a:pt x="0" y="2709333"/>
                  </a:lnTo>
                  <a:close/>
                </a:path>
              </a:pathLst>
            </a:custGeom>
            <a:solidFill>
              <a:srgbClr val="2B484C">
                <a:alpha val="93725"/>
              </a:srgbClr>
            </a:solidFill>
          </p:spPr>
          <p:txBody>
            <a:bodyPr/>
            <a:lstStyle/>
            <a:p>
              <a:endParaRPr lang="es-ES_tradnl"/>
            </a:p>
          </p:txBody>
        </p:sp>
        <p:sp>
          <p:nvSpPr>
            <p:cNvPr id="6" name="TextBox 6"/>
            <p:cNvSpPr txBox="1"/>
            <p:nvPr/>
          </p:nvSpPr>
          <p:spPr>
            <a:xfrm>
              <a:off x="0" y="-38100"/>
              <a:ext cx="4980839" cy="2747433"/>
            </a:xfrm>
            <a:prstGeom prst="rect">
              <a:avLst/>
            </a:prstGeom>
          </p:spPr>
          <p:txBody>
            <a:bodyPr lIns="50800" tIns="50800" rIns="50800" bIns="50800" rtlCol="0" anchor="ctr"/>
            <a:lstStyle/>
            <a:p>
              <a:pPr algn="ctr">
                <a:lnSpc>
                  <a:spcPts val="2859"/>
                </a:lnSpc>
              </a:pPr>
              <a:endParaRPr/>
            </a:p>
            <a:p>
              <a:pPr algn="ctr">
                <a:lnSpc>
                  <a:spcPts val="2859"/>
                </a:lnSpc>
              </a:pPr>
              <a:endParaRPr/>
            </a:p>
          </p:txBody>
        </p:sp>
      </p:grpSp>
      <p:grpSp>
        <p:nvGrpSpPr>
          <p:cNvPr id="7" name="Group 7"/>
          <p:cNvGrpSpPr/>
          <p:nvPr/>
        </p:nvGrpSpPr>
        <p:grpSpPr>
          <a:xfrm>
            <a:off x="16275498" y="-120212"/>
            <a:ext cx="2012502" cy="2050694"/>
            <a:chOff x="0" y="0"/>
            <a:chExt cx="2683335" cy="2734259"/>
          </a:xfrm>
        </p:grpSpPr>
        <p:sp>
          <p:nvSpPr>
            <p:cNvPr id="8" name="TextBox 8"/>
            <p:cNvSpPr txBox="1"/>
            <p:nvPr/>
          </p:nvSpPr>
          <p:spPr>
            <a:xfrm>
              <a:off x="40987" y="2383129"/>
              <a:ext cx="2475020" cy="351130"/>
            </a:xfrm>
            <a:prstGeom prst="rect">
              <a:avLst/>
            </a:prstGeom>
          </p:spPr>
          <p:txBody>
            <a:bodyPr lIns="0" tIns="0" rIns="0" bIns="0" rtlCol="0" anchor="t">
              <a:spAutoFit/>
            </a:bodyPr>
            <a:lstStyle/>
            <a:p>
              <a:pPr algn="ctr">
                <a:lnSpc>
                  <a:spcPts val="1040"/>
                </a:lnSpc>
                <a:spcBef>
                  <a:spcPct val="0"/>
                </a:spcBef>
              </a:pPr>
              <a:r>
                <a:rPr lang="en-US" sz="743" spc="268">
                  <a:solidFill>
                    <a:srgbClr val="FFFFFF"/>
                  </a:solidFill>
                  <a:latin typeface="Poppins"/>
                  <a:ea typeface="Poppins"/>
                  <a:cs typeface="Poppins"/>
                  <a:sym typeface="Poppins"/>
                </a:rPr>
                <a:t>INSTITUTO DE DIÁLOGO ENTRE OPUESTOS</a:t>
              </a:r>
            </a:p>
          </p:txBody>
        </p:sp>
        <p:sp>
          <p:nvSpPr>
            <p:cNvPr id="9" name="Freeform 9" descr="Vector image"/>
            <p:cNvSpPr/>
            <p:nvPr/>
          </p:nvSpPr>
          <p:spPr>
            <a:xfrm>
              <a:off x="614677" y="0"/>
              <a:ext cx="1123334" cy="2545825"/>
            </a:xfrm>
            <a:custGeom>
              <a:avLst/>
              <a:gdLst/>
              <a:ahLst/>
              <a:cxnLst/>
              <a:rect l="l" t="t" r="r" b="b"/>
              <a:pathLst>
                <a:path w="1123334" h="2545825">
                  <a:moveTo>
                    <a:pt x="0" y="0"/>
                  </a:moveTo>
                  <a:lnTo>
                    <a:pt x="1123334" y="0"/>
                  </a:lnTo>
                  <a:lnTo>
                    <a:pt x="1123334" y="2545825"/>
                  </a:lnTo>
                  <a:lnTo>
                    <a:pt x="0" y="2545825"/>
                  </a:lnTo>
                  <a:lnTo>
                    <a:pt x="0" y="0"/>
                  </a:lnTo>
                  <a:close/>
                </a:path>
              </a:pathLst>
            </a:custGeom>
            <a:blipFill>
              <a:blip r:embed="rId4"/>
              <a:stretch>
                <a:fillRect l="-335373"/>
              </a:stretch>
            </a:blipFill>
          </p:spPr>
          <p:txBody>
            <a:bodyPr/>
            <a:lstStyle/>
            <a:p>
              <a:endParaRPr lang="es-ES_tradnl"/>
            </a:p>
          </p:txBody>
        </p:sp>
        <p:sp>
          <p:nvSpPr>
            <p:cNvPr id="10" name="TextBox 10"/>
            <p:cNvSpPr txBox="1"/>
            <p:nvPr/>
          </p:nvSpPr>
          <p:spPr>
            <a:xfrm>
              <a:off x="0" y="1692196"/>
              <a:ext cx="2428446" cy="724661"/>
            </a:xfrm>
            <a:prstGeom prst="rect">
              <a:avLst/>
            </a:prstGeom>
          </p:spPr>
          <p:txBody>
            <a:bodyPr lIns="0" tIns="0" rIns="0" bIns="0" rtlCol="0" anchor="t">
              <a:spAutoFit/>
            </a:bodyPr>
            <a:lstStyle/>
            <a:p>
              <a:pPr algn="ctr">
                <a:lnSpc>
                  <a:spcPts val="4417"/>
                </a:lnSpc>
                <a:spcBef>
                  <a:spcPct val="0"/>
                </a:spcBef>
              </a:pPr>
              <a:r>
                <a:rPr lang="en-US" sz="3155" spc="836">
                  <a:solidFill>
                    <a:srgbClr val="FFFFFF"/>
                  </a:solidFill>
                  <a:latin typeface="Poppins"/>
                  <a:ea typeface="Poppins"/>
                  <a:cs typeface="Poppins"/>
                  <a:sym typeface="Poppins"/>
                </a:rPr>
                <a:t>EC  S</a:t>
              </a:r>
            </a:p>
          </p:txBody>
        </p:sp>
        <p:sp>
          <p:nvSpPr>
            <p:cNvPr id="11" name="TextBox 11"/>
            <p:cNvSpPr txBox="1"/>
            <p:nvPr/>
          </p:nvSpPr>
          <p:spPr>
            <a:xfrm>
              <a:off x="1204754" y="1688836"/>
              <a:ext cx="522364"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2" name="TextBox 12"/>
            <p:cNvSpPr txBox="1"/>
            <p:nvPr/>
          </p:nvSpPr>
          <p:spPr>
            <a:xfrm>
              <a:off x="1157886" y="1688837"/>
              <a:ext cx="578451"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3" name="TextBox 13"/>
            <p:cNvSpPr txBox="1"/>
            <p:nvPr/>
          </p:nvSpPr>
          <p:spPr>
            <a:xfrm>
              <a:off x="248536" y="1688836"/>
              <a:ext cx="2434799" cy="727983"/>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grpSp>
      <p:sp>
        <p:nvSpPr>
          <p:cNvPr id="14" name="CuadroTexto 13">
            <a:extLst>
              <a:ext uri="{FF2B5EF4-FFF2-40B4-BE49-F238E27FC236}">
                <a16:creationId xmlns:a16="http://schemas.microsoft.com/office/drawing/2014/main" id="{3A4C15F0-C1D7-D949-A027-B765FF0ADD6E}"/>
              </a:ext>
            </a:extLst>
          </p:cNvPr>
          <p:cNvSpPr txBox="1"/>
          <p:nvPr/>
        </p:nvSpPr>
        <p:spPr>
          <a:xfrm>
            <a:off x="1028700" y="3175000"/>
            <a:ext cx="3810000" cy="1905000"/>
          </a:xfrm>
          <a:prstGeom prst="rect">
            <a:avLst/>
          </a:prstGeom>
          <a:noFill/>
        </p:spPr>
        <p:txBody>
          <a:bodyPr vertOverflow="overflow" vert="horz" wrap="square" rtlCol="0" anchor="t">
            <a:noAutofit/>
          </a:bodyPr>
          <a:lstStyle/>
          <a:p>
            <a:pPr algn="l"/>
            <a:r>
              <a:rPr lang="es-ES_tradnl" sz="12000" b="1">
                <a:solidFill>
                  <a:srgbClr val="EF5828"/>
                </a:solidFill>
                <a:latin typeface="Poppins Bold"/>
                <a:cs typeface="Poppins Bold"/>
              </a:rPr>
              <a:t>05</a:t>
            </a:r>
          </a:p>
        </p:txBody>
      </p:sp>
      <p:sp>
        <p:nvSpPr>
          <p:cNvPr id="15" name="Rectángulo 14">
            <a:extLst>
              <a:ext uri="{FF2B5EF4-FFF2-40B4-BE49-F238E27FC236}">
                <a16:creationId xmlns:a16="http://schemas.microsoft.com/office/drawing/2014/main" id="{998FBA62-5645-8148-AA39-86C7E198761B}"/>
              </a:ext>
            </a:extLst>
          </p:cNvPr>
          <p:cNvSpPr/>
          <p:nvPr/>
        </p:nvSpPr>
        <p:spPr>
          <a:xfrm>
            <a:off x="1066800" y="5232400"/>
            <a:ext cx="2032000" cy="762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6" name="CuadroTexto 15">
            <a:extLst>
              <a:ext uri="{FF2B5EF4-FFF2-40B4-BE49-F238E27FC236}">
                <a16:creationId xmlns:a16="http://schemas.microsoft.com/office/drawing/2014/main" id="{A4CF7F96-A478-3B4A-B16F-0372EB94233D}"/>
              </a:ext>
            </a:extLst>
          </p:cNvPr>
          <p:cNvSpPr txBox="1"/>
          <p:nvPr/>
        </p:nvSpPr>
        <p:spPr>
          <a:xfrm>
            <a:off x="1028700" y="5638800"/>
            <a:ext cx="13970000" cy="1397000"/>
          </a:xfrm>
          <a:prstGeom prst="rect">
            <a:avLst/>
          </a:prstGeom>
          <a:noFill/>
        </p:spPr>
        <p:txBody>
          <a:bodyPr vertOverflow="overflow" vert="horz" wrap="square" rtlCol="0" anchor="t">
            <a:noAutofit/>
          </a:bodyPr>
          <a:lstStyle/>
          <a:p>
            <a:pPr algn="l"/>
            <a:r>
              <a:rPr lang="es-ES_tradnl" sz="6000" b="1">
                <a:solidFill>
                  <a:srgbClr val="FFFFFF"/>
                </a:solidFill>
                <a:latin typeface="Poppins Bold"/>
                <a:cs typeface="Poppins Bold"/>
              </a:rPr>
              <a:t>Hacia dónde</a:t>
            </a:r>
          </a:p>
        </p:txBody>
      </p:sp>
      <p:sp>
        <p:nvSpPr>
          <p:cNvPr id="17" name="CuadroTexto 16">
            <a:extLst>
              <a:ext uri="{FF2B5EF4-FFF2-40B4-BE49-F238E27FC236}">
                <a16:creationId xmlns:a16="http://schemas.microsoft.com/office/drawing/2014/main" id="{3E2EFDE1-2C32-9142-A8DB-9A8AC70A4376}"/>
              </a:ext>
            </a:extLst>
          </p:cNvPr>
          <p:cNvSpPr txBox="1"/>
          <p:nvPr/>
        </p:nvSpPr>
        <p:spPr>
          <a:xfrm>
            <a:off x="1028700" y="7188200"/>
            <a:ext cx="12700000" cy="762000"/>
          </a:xfrm>
          <a:prstGeom prst="rect">
            <a:avLst/>
          </a:prstGeom>
          <a:noFill/>
        </p:spPr>
        <p:txBody>
          <a:bodyPr vertOverflow="overflow" vert="horz" wrap="square" rtlCol="0" anchor="t">
            <a:noAutofit/>
          </a:bodyPr>
          <a:lstStyle/>
          <a:p>
            <a:pPr algn="l"/>
            <a:r>
              <a:rPr lang="es-ES_tradnl" sz="2200">
                <a:solidFill>
                  <a:srgbClr val="9DC4C8"/>
                </a:solidFill>
                <a:latin typeface="Poppins"/>
                <a:cs typeface="Poppins"/>
              </a:rPr>
              <a:t>La visión GDIAM, las propuestas y las conclusiones</a:t>
            </a:r>
          </a:p>
        </p:txBody>
      </p:sp>
    </p:spTree>
    <p:extLst>
      <p:ext uri="{BB962C8B-B14F-4D97-AF65-F5344CB8AC3E}">
        <p14:creationId xmlns:p14="http://schemas.microsoft.com/office/powerpoint/2010/main" val="876143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s-ES_tradnl"/>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91" t="-19372" r="-391"/>
            </a:stretch>
          </a:blipFill>
        </p:spPr>
        <p:txBody>
          <a:bodyPr/>
          <a:lstStyle/>
          <a:p>
            <a:endParaRPr lang="es-ES_tradnl"/>
          </a:p>
        </p:txBody>
      </p:sp>
      <p:grpSp>
        <p:nvGrpSpPr>
          <p:cNvPr id="4" name="Group 4"/>
          <p:cNvGrpSpPr/>
          <p:nvPr/>
        </p:nvGrpSpPr>
        <p:grpSpPr>
          <a:xfrm>
            <a:off x="-311811" y="0"/>
            <a:ext cx="18911622" cy="10287000"/>
            <a:chOff x="0" y="0"/>
            <a:chExt cx="4980839" cy="2709333"/>
          </a:xfrm>
        </p:grpSpPr>
        <p:sp>
          <p:nvSpPr>
            <p:cNvPr id="5" name="Freeform 5"/>
            <p:cNvSpPr/>
            <p:nvPr/>
          </p:nvSpPr>
          <p:spPr>
            <a:xfrm>
              <a:off x="0" y="0"/>
              <a:ext cx="4980839" cy="2709333"/>
            </a:xfrm>
            <a:custGeom>
              <a:avLst/>
              <a:gdLst/>
              <a:ahLst/>
              <a:cxnLst/>
              <a:rect l="l" t="t" r="r" b="b"/>
              <a:pathLst>
                <a:path w="4980839" h="2709333">
                  <a:moveTo>
                    <a:pt x="0" y="0"/>
                  </a:moveTo>
                  <a:lnTo>
                    <a:pt x="4980839" y="0"/>
                  </a:lnTo>
                  <a:lnTo>
                    <a:pt x="4980839" y="2709333"/>
                  </a:lnTo>
                  <a:lnTo>
                    <a:pt x="0" y="2709333"/>
                  </a:lnTo>
                  <a:close/>
                </a:path>
              </a:pathLst>
            </a:custGeom>
            <a:solidFill>
              <a:srgbClr val="2B484C">
                <a:alpha val="93725"/>
              </a:srgbClr>
            </a:solidFill>
          </p:spPr>
          <p:txBody>
            <a:bodyPr/>
            <a:lstStyle/>
            <a:p>
              <a:endParaRPr lang="es-ES_tradnl"/>
            </a:p>
          </p:txBody>
        </p:sp>
        <p:sp>
          <p:nvSpPr>
            <p:cNvPr id="6" name="TextBox 6"/>
            <p:cNvSpPr txBox="1"/>
            <p:nvPr/>
          </p:nvSpPr>
          <p:spPr>
            <a:xfrm>
              <a:off x="0" y="-38100"/>
              <a:ext cx="4980839" cy="2747433"/>
            </a:xfrm>
            <a:prstGeom prst="rect">
              <a:avLst/>
            </a:prstGeom>
          </p:spPr>
          <p:txBody>
            <a:bodyPr lIns="50800" tIns="50800" rIns="50800" bIns="50800" rtlCol="0" anchor="ctr"/>
            <a:lstStyle/>
            <a:p>
              <a:pPr algn="ctr">
                <a:lnSpc>
                  <a:spcPts val="2859"/>
                </a:lnSpc>
              </a:pPr>
              <a:endParaRPr/>
            </a:p>
            <a:p>
              <a:pPr algn="ctr">
                <a:lnSpc>
                  <a:spcPts val="2859"/>
                </a:lnSpc>
              </a:pPr>
              <a:endParaRPr/>
            </a:p>
          </p:txBody>
        </p:sp>
      </p:grpSp>
      <p:grpSp>
        <p:nvGrpSpPr>
          <p:cNvPr id="7" name="Group 7"/>
          <p:cNvGrpSpPr/>
          <p:nvPr/>
        </p:nvGrpSpPr>
        <p:grpSpPr>
          <a:xfrm>
            <a:off x="16275498" y="-120212"/>
            <a:ext cx="2012502" cy="2050694"/>
            <a:chOff x="0" y="0"/>
            <a:chExt cx="2683335" cy="2734259"/>
          </a:xfrm>
        </p:grpSpPr>
        <p:sp>
          <p:nvSpPr>
            <p:cNvPr id="8" name="TextBox 8"/>
            <p:cNvSpPr txBox="1"/>
            <p:nvPr/>
          </p:nvSpPr>
          <p:spPr>
            <a:xfrm>
              <a:off x="40987" y="2383129"/>
              <a:ext cx="2475020" cy="351130"/>
            </a:xfrm>
            <a:prstGeom prst="rect">
              <a:avLst/>
            </a:prstGeom>
          </p:spPr>
          <p:txBody>
            <a:bodyPr lIns="0" tIns="0" rIns="0" bIns="0" rtlCol="0" anchor="t">
              <a:spAutoFit/>
            </a:bodyPr>
            <a:lstStyle/>
            <a:p>
              <a:pPr algn="ctr">
                <a:lnSpc>
                  <a:spcPts val="1040"/>
                </a:lnSpc>
                <a:spcBef>
                  <a:spcPct val="0"/>
                </a:spcBef>
              </a:pPr>
              <a:r>
                <a:rPr lang="en-US" sz="743" spc="268">
                  <a:solidFill>
                    <a:srgbClr val="FFFFFF"/>
                  </a:solidFill>
                  <a:latin typeface="Poppins"/>
                  <a:ea typeface="Poppins"/>
                  <a:cs typeface="Poppins"/>
                  <a:sym typeface="Poppins"/>
                </a:rPr>
                <a:t>INSTITUTO DE DIÁLOGO ENTRE OPUESTOS</a:t>
              </a:r>
            </a:p>
          </p:txBody>
        </p:sp>
        <p:sp>
          <p:nvSpPr>
            <p:cNvPr id="9" name="Freeform 9" descr="Vector image"/>
            <p:cNvSpPr/>
            <p:nvPr/>
          </p:nvSpPr>
          <p:spPr>
            <a:xfrm>
              <a:off x="614677" y="0"/>
              <a:ext cx="1123334" cy="2545825"/>
            </a:xfrm>
            <a:custGeom>
              <a:avLst/>
              <a:gdLst/>
              <a:ahLst/>
              <a:cxnLst/>
              <a:rect l="l" t="t" r="r" b="b"/>
              <a:pathLst>
                <a:path w="1123334" h="2545825">
                  <a:moveTo>
                    <a:pt x="0" y="0"/>
                  </a:moveTo>
                  <a:lnTo>
                    <a:pt x="1123334" y="0"/>
                  </a:lnTo>
                  <a:lnTo>
                    <a:pt x="1123334" y="2545825"/>
                  </a:lnTo>
                  <a:lnTo>
                    <a:pt x="0" y="2545825"/>
                  </a:lnTo>
                  <a:lnTo>
                    <a:pt x="0" y="0"/>
                  </a:lnTo>
                  <a:close/>
                </a:path>
              </a:pathLst>
            </a:custGeom>
            <a:blipFill>
              <a:blip r:embed="rId4"/>
              <a:stretch>
                <a:fillRect l="-335373"/>
              </a:stretch>
            </a:blipFill>
          </p:spPr>
          <p:txBody>
            <a:bodyPr/>
            <a:lstStyle/>
            <a:p>
              <a:endParaRPr lang="es-ES_tradnl"/>
            </a:p>
          </p:txBody>
        </p:sp>
        <p:sp>
          <p:nvSpPr>
            <p:cNvPr id="10" name="TextBox 10"/>
            <p:cNvSpPr txBox="1"/>
            <p:nvPr/>
          </p:nvSpPr>
          <p:spPr>
            <a:xfrm>
              <a:off x="0" y="1692196"/>
              <a:ext cx="2428446" cy="724661"/>
            </a:xfrm>
            <a:prstGeom prst="rect">
              <a:avLst/>
            </a:prstGeom>
          </p:spPr>
          <p:txBody>
            <a:bodyPr lIns="0" tIns="0" rIns="0" bIns="0" rtlCol="0" anchor="t">
              <a:spAutoFit/>
            </a:bodyPr>
            <a:lstStyle/>
            <a:p>
              <a:pPr algn="ctr">
                <a:lnSpc>
                  <a:spcPts val="4417"/>
                </a:lnSpc>
                <a:spcBef>
                  <a:spcPct val="0"/>
                </a:spcBef>
              </a:pPr>
              <a:r>
                <a:rPr lang="en-US" sz="3155" spc="836">
                  <a:solidFill>
                    <a:srgbClr val="FFFFFF"/>
                  </a:solidFill>
                  <a:latin typeface="Poppins"/>
                  <a:ea typeface="Poppins"/>
                  <a:cs typeface="Poppins"/>
                  <a:sym typeface="Poppins"/>
                </a:rPr>
                <a:t>EC  S</a:t>
              </a:r>
            </a:p>
          </p:txBody>
        </p:sp>
        <p:sp>
          <p:nvSpPr>
            <p:cNvPr id="11" name="TextBox 11"/>
            <p:cNvSpPr txBox="1"/>
            <p:nvPr/>
          </p:nvSpPr>
          <p:spPr>
            <a:xfrm>
              <a:off x="1204754" y="1688836"/>
              <a:ext cx="522364"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2" name="TextBox 12"/>
            <p:cNvSpPr txBox="1"/>
            <p:nvPr/>
          </p:nvSpPr>
          <p:spPr>
            <a:xfrm>
              <a:off x="1157886" y="1688837"/>
              <a:ext cx="578451"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3" name="TextBox 13"/>
            <p:cNvSpPr txBox="1"/>
            <p:nvPr/>
          </p:nvSpPr>
          <p:spPr>
            <a:xfrm>
              <a:off x="248536" y="1688836"/>
              <a:ext cx="2434799" cy="727983"/>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grpSp>
      <p:sp>
        <p:nvSpPr>
          <p:cNvPr id="500" name="S500"/>
          <p:cNvSpPr/>
          <p:nvPr/>
        </p:nvSpPr>
        <p:spPr>
          <a:xfrm>
            <a:off x="1028700" y="1397000"/>
            <a:ext cx="8890000" cy="508000"/>
          </a:xfrm>
          <a:prstGeom prst="rect">
            <a:avLst/>
          </a:prstGeom>
          <a:noFill/>
          <a:ln>
            <a:noFill/>
          </a:ln>
        </p:spPr>
        <p:txBody>
          <a:bodyPr wrap="square" lIns="0" tIns="0" rIns="0" bIns="0" anchor="t"/>
          <a:lstStyle/>
          <a:p>
            <a:pPr algn="l">
              <a:buNone/>
            </a:pPr>
            <a:r>
              <a:rPr lang="es-CO" sz="2200" b="1" dirty="0">
                <a:solidFill>
                  <a:srgbClr val="EF5828"/>
                </a:solidFill>
                <a:latin typeface="Poppins Bold"/>
                <a:cs typeface="Poppins Bold"/>
              </a:rPr>
              <a:t>LA VISIÓN GDIAM</a:t>
            </a:r>
          </a:p>
        </p:txBody>
      </p:sp>
      <p:sp>
        <p:nvSpPr>
          <p:cNvPr id="501" name="S501"/>
          <p:cNvSpPr/>
          <p:nvPr/>
        </p:nvSpPr>
        <p:spPr>
          <a:xfrm>
            <a:off x="1028700" y="2082800"/>
            <a:ext cx="15748000" cy="1016000"/>
          </a:xfrm>
          <a:prstGeom prst="rect">
            <a:avLst/>
          </a:prstGeom>
          <a:noFill/>
          <a:ln>
            <a:noFill/>
          </a:ln>
        </p:spPr>
        <p:txBody>
          <a:bodyPr wrap="square" lIns="0" tIns="0" rIns="0" bIns="0" anchor="t"/>
          <a:lstStyle/>
          <a:p>
            <a:pPr algn="l">
              <a:buNone/>
            </a:pPr>
            <a:r>
              <a:rPr lang="es-CO" sz="5000" b="1" dirty="0">
                <a:solidFill>
                  <a:srgbClr val="FFFFFF"/>
                </a:solidFill>
                <a:latin typeface="Poppins Bold"/>
                <a:cs typeface="Poppins Bold"/>
              </a:rPr>
              <a:t>Los DDHH como base de la competitividad</a:t>
            </a:r>
          </a:p>
        </p:txBody>
      </p:sp>
      <p:sp>
        <p:nvSpPr>
          <p:cNvPr id="502" name="S502"/>
          <p:cNvSpPr/>
          <p:nvPr/>
        </p:nvSpPr>
        <p:spPr>
          <a:xfrm>
            <a:off x="1028700" y="3225800"/>
            <a:ext cx="15748000" cy="1168400"/>
          </a:xfrm>
          <a:prstGeom prst="roundRect">
            <a:avLst/>
          </a:prstGeom>
          <a:solidFill>
            <a:srgbClr val="2B484C"/>
          </a:solidFill>
          <a:ln>
            <a:noFill/>
          </a:ln>
        </p:spPr>
        <p:txBody>
          <a:bodyPr wrap="square" lIns="0" tIns="0" rIns="0" bIns="0" anchor="t"/>
          <a:lstStyle/>
          <a:p>
            <a:endParaRPr lang="es-CO"/>
          </a:p>
        </p:txBody>
      </p:sp>
      <p:sp>
        <p:nvSpPr>
          <p:cNvPr id="503" name="S503"/>
          <p:cNvSpPr/>
          <p:nvPr/>
        </p:nvSpPr>
        <p:spPr>
          <a:xfrm>
            <a:off x="1333500" y="3403600"/>
            <a:ext cx="15138400" cy="304800"/>
          </a:xfrm>
          <a:prstGeom prst="rect">
            <a:avLst/>
          </a:prstGeom>
          <a:noFill/>
          <a:ln>
            <a:noFill/>
          </a:ln>
        </p:spPr>
        <p:txBody>
          <a:bodyPr wrap="square" lIns="0" tIns="0" rIns="0" bIns="0" anchor="t"/>
          <a:lstStyle/>
          <a:p>
            <a:pPr algn="l">
              <a:buNone/>
            </a:pPr>
            <a:r>
              <a:rPr lang="es-CO" sz="1800" b="1" dirty="0">
                <a:solidFill>
                  <a:srgbClr val="9DC4C8"/>
                </a:solidFill>
                <a:latin typeface="Poppins Bold"/>
                <a:cs typeface="Poppins Bold"/>
              </a:rPr>
              <a:t>PREMISA CENTRAL</a:t>
            </a:r>
          </a:p>
        </p:txBody>
      </p:sp>
      <p:sp>
        <p:nvSpPr>
          <p:cNvPr id="504" name="S504"/>
          <p:cNvSpPr/>
          <p:nvPr/>
        </p:nvSpPr>
        <p:spPr>
          <a:xfrm>
            <a:off x="1333500" y="3759200"/>
            <a:ext cx="15138400" cy="533400"/>
          </a:xfrm>
          <a:prstGeom prst="rect">
            <a:avLst/>
          </a:prstGeom>
          <a:noFill/>
          <a:ln>
            <a:noFill/>
          </a:ln>
        </p:spPr>
        <p:txBody>
          <a:bodyPr wrap="square" lIns="0" tIns="0" rIns="0" bIns="0" anchor="t"/>
          <a:lstStyle/>
          <a:p>
            <a:pPr algn="l">
              <a:buNone/>
            </a:pPr>
            <a:r>
              <a:rPr lang="es-CO" sz="1700" b="0" dirty="0">
                <a:solidFill>
                  <a:srgbClr val="FFFFFF"/>
                </a:solidFill>
                <a:latin typeface="Poppins"/>
                <a:cs typeface="Poppins"/>
              </a:rPr>
              <a:t>La minería solo puede ser motor de desarrollo si está anclada en la garantía integral de los derechos humanos y en la construcción de confianza entre actores históricamente enfrentados.</a:t>
            </a:r>
          </a:p>
        </p:txBody>
      </p:sp>
      <p:sp>
        <p:nvSpPr>
          <p:cNvPr id="505" name="S505"/>
          <p:cNvSpPr/>
          <p:nvPr/>
        </p:nvSpPr>
        <p:spPr>
          <a:xfrm>
            <a:off x="1028700" y="4622800"/>
            <a:ext cx="7620000" cy="50800"/>
          </a:xfrm>
          <a:prstGeom prst="rect">
            <a:avLst/>
          </a:prstGeom>
          <a:solidFill>
            <a:srgbClr val="EF5828"/>
          </a:solidFill>
          <a:ln>
            <a:noFill/>
          </a:ln>
        </p:spPr>
        <p:txBody>
          <a:bodyPr wrap="square" lIns="0" tIns="0" rIns="0" bIns="0" anchor="t"/>
          <a:lstStyle/>
          <a:p>
            <a:endParaRPr lang="es-CO"/>
          </a:p>
        </p:txBody>
      </p:sp>
      <p:sp>
        <p:nvSpPr>
          <p:cNvPr id="506" name="S506"/>
          <p:cNvSpPr/>
          <p:nvPr/>
        </p:nvSpPr>
        <p:spPr>
          <a:xfrm>
            <a:off x="1028700" y="4826000"/>
            <a:ext cx="7620000" cy="1778000"/>
          </a:xfrm>
          <a:prstGeom prst="rect">
            <a:avLst/>
          </a:prstGeom>
          <a:noFill/>
          <a:ln>
            <a:noFill/>
          </a:ln>
        </p:spPr>
        <p:txBody>
          <a:bodyPr wrap="square" lIns="0" tIns="0" rIns="0" bIns="0" anchor="t"/>
          <a:lstStyle/>
          <a:p>
            <a:pPr algn="l">
              <a:buNone/>
            </a:pPr>
            <a:r>
              <a:rPr lang="es-CO" sz="1500" b="0" dirty="0">
                <a:solidFill>
                  <a:srgbClr val="FFFFFF"/>
                </a:solidFill>
                <a:latin typeface="Poppins"/>
                <a:cs typeface="Poppins"/>
              </a:rPr>
              <a:t>En Colombia los territorios mineros combinan alta diversidad biológica y cultural con instituciones frágiles, conflictividad social, desigualdades persistentes y presencia de economías criminales que afectan gravemente la seguridad, la legalidad y el tejido social.</a:t>
            </a:r>
          </a:p>
        </p:txBody>
      </p:sp>
      <p:sp>
        <p:nvSpPr>
          <p:cNvPr id="507" name="S507"/>
          <p:cNvSpPr/>
          <p:nvPr/>
        </p:nvSpPr>
        <p:spPr>
          <a:xfrm>
            <a:off x="9410700" y="4622800"/>
            <a:ext cx="7620000" cy="50800"/>
          </a:xfrm>
          <a:prstGeom prst="rect">
            <a:avLst/>
          </a:prstGeom>
          <a:solidFill>
            <a:srgbClr val="53A9A3"/>
          </a:solidFill>
          <a:ln>
            <a:noFill/>
          </a:ln>
        </p:spPr>
        <p:txBody>
          <a:bodyPr wrap="square" lIns="0" tIns="0" rIns="0" bIns="0" anchor="t"/>
          <a:lstStyle/>
          <a:p>
            <a:endParaRPr lang="es-CO"/>
          </a:p>
        </p:txBody>
      </p:sp>
      <p:sp>
        <p:nvSpPr>
          <p:cNvPr id="508" name="S508"/>
          <p:cNvSpPr/>
          <p:nvPr/>
        </p:nvSpPr>
        <p:spPr>
          <a:xfrm>
            <a:off x="9410700" y="4826000"/>
            <a:ext cx="7620000" cy="1778000"/>
          </a:xfrm>
          <a:prstGeom prst="rect">
            <a:avLst/>
          </a:prstGeom>
          <a:noFill/>
          <a:ln>
            <a:noFill/>
          </a:ln>
        </p:spPr>
        <p:txBody>
          <a:bodyPr wrap="square" lIns="0" tIns="0" rIns="0" bIns="0" anchor="t"/>
          <a:lstStyle/>
          <a:p>
            <a:pPr algn="l">
              <a:buNone/>
            </a:pPr>
            <a:r>
              <a:rPr lang="es-CO" sz="1500" b="0" dirty="0">
                <a:solidFill>
                  <a:srgbClr val="FFFFFF"/>
                </a:solidFill>
                <a:latin typeface="Poppins"/>
                <a:cs typeface="Poppins"/>
              </a:rPr>
              <a:t>La competitividad territorial depende menos de variables puramente económicas y más de la capacidad del territorio para ofrecer entornos seguros, legítimos, inclusivos y predecibles, donde la actividad minera pueda operar sin vulnerar derechos y contribuyendo a fortalecerlos.</a:t>
            </a:r>
          </a:p>
        </p:txBody>
      </p:sp>
      <p:sp>
        <p:nvSpPr>
          <p:cNvPr id="509" name="S509"/>
          <p:cNvSpPr/>
          <p:nvPr/>
        </p:nvSpPr>
        <p:spPr>
          <a:xfrm>
            <a:off x="1028700" y="6807200"/>
            <a:ext cx="7620000" cy="50800"/>
          </a:xfrm>
          <a:prstGeom prst="rect">
            <a:avLst/>
          </a:prstGeom>
          <a:solidFill>
            <a:srgbClr val="E97132"/>
          </a:solidFill>
          <a:ln>
            <a:noFill/>
          </a:ln>
        </p:spPr>
        <p:txBody>
          <a:bodyPr wrap="square" lIns="0" tIns="0" rIns="0" bIns="0" anchor="t"/>
          <a:lstStyle/>
          <a:p>
            <a:endParaRPr lang="es-CO"/>
          </a:p>
        </p:txBody>
      </p:sp>
      <p:sp>
        <p:nvSpPr>
          <p:cNvPr id="510" name="S510"/>
          <p:cNvSpPr/>
          <p:nvPr/>
        </p:nvSpPr>
        <p:spPr>
          <a:xfrm>
            <a:off x="1028700" y="7010400"/>
            <a:ext cx="7620000" cy="1778000"/>
          </a:xfrm>
          <a:prstGeom prst="rect">
            <a:avLst/>
          </a:prstGeom>
          <a:noFill/>
          <a:ln>
            <a:noFill/>
          </a:ln>
        </p:spPr>
        <p:txBody>
          <a:bodyPr wrap="square" lIns="0" tIns="0" rIns="0" bIns="0" anchor="t"/>
          <a:lstStyle/>
          <a:p>
            <a:pPr algn="l">
              <a:buNone/>
            </a:pPr>
            <a:r>
              <a:rPr lang="es-CO" sz="1500" b="0" dirty="0">
                <a:solidFill>
                  <a:srgbClr val="FFFFFF"/>
                </a:solidFill>
                <a:latin typeface="Poppins"/>
                <a:cs typeface="Poppins"/>
              </a:rPr>
              <a:t>Allí donde no existen garantías de vida, integridad y seguridad jurídica, donde las mujeres, comunidades étnicas, personas defensoras o trabajadores no pueden ejercer sus derechos, o donde persisten daños ambientales severos, no puede haber estabilidad económica, inversión formal, productividad ni sostenibilidad a largo plazo.</a:t>
            </a:r>
          </a:p>
        </p:txBody>
      </p:sp>
      <p:sp>
        <p:nvSpPr>
          <p:cNvPr id="511" name="S511"/>
          <p:cNvSpPr/>
          <p:nvPr/>
        </p:nvSpPr>
        <p:spPr>
          <a:xfrm>
            <a:off x="9410700" y="6807200"/>
            <a:ext cx="7620000" cy="50800"/>
          </a:xfrm>
          <a:prstGeom prst="rect">
            <a:avLst/>
          </a:prstGeom>
          <a:solidFill>
            <a:srgbClr val="9DC4C8"/>
          </a:solidFill>
          <a:ln>
            <a:noFill/>
          </a:ln>
        </p:spPr>
        <p:txBody>
          <a:bodyPr wrap="square" lIns="0" tIns="0" rIns="0" bIns="0" anchor="t"/>
          <a:lstStyle/>
          <a:p>
            <a:endParaRPr lang="es-CO"/>
          </a:p>
        </p:txBody>
      </p:sp>
      <p:sp>
        <p:nvSpPr>
          <p:cNvPr id="512" name="S512"/>
          <p:cNvSpPr/>
          <p:nvPr/>
        </p:nvSpPr>
        <p:spPr>
          <a:xfrm>
            <a:off x="9410700" y="7010400"/>
            <a:ext cx="7620000" cy="1778000"/>
          </a:xfrm>
          <a:prstGeom prst="rect">
            <a:avLst/>
          </a:prstGeom>
          <a:noFill/>
          <a:ln>
            <a:noFill/>
          </a:ln>
        </p:spPr>
        <p:txBody>
          <a:bodyPr wrap="square" lIns="0" tIns="0" rIns="0" bIns="0" anchor="t"/>
          <a:lstStyle/>
          <a:p>
            <a:pPr algn="l">
              <a:buNone/>
            </a:pPr>
            <a:r>
              <a:rPr lang="es-CO" sz="1500" b="0" dirty="0">
                <a:solidFill>
                  <a:srgbClr val="FFFFFF"/>
                </a:solidFill>
                <a:latin typeface="Poppins"/>
                <a:cs typeface="Poppins"/>
              </a:rPr>
              <a:t>Se proponen rutas de formalización con enfoque diferencial, el fortalecimiento de la presencia estatal integral, la protección efectiva de líderes y defensores, y mecanismos de gobernanza que articulen a las autoridades locales, la nación, el sector privado y las comunidades, bajo el reconocimiento de la legitimidad de intereses divergentes.</a:t>
            </a:r>
          </a:p>
        </p:txBody>
      </p:sp>
      <p:sp>
        <p:nvSpPr>
          <p:cNvPr id="513" name="S513"/>
          <p:cNvSpPr/>
          <p:nvPr/>
        </p:nvSpPr>
        <p:spPr>
          <a:xfrm>
            <a:off x="1028700" y="9042400"/>
            <a:ext cx="15748000" cy="736600"/>
          </a:xfrm>
          <a:prstGeom prst="roundRect">
            <a:avLst/>
          </a:prstGeom>
          <a:solidFill>
            <a:srgbClr val="2B484C"/>
          </a:solidFill>
          <a:ln>
            <a:noFill/>
          </a:ln>
        </p:spPr>
        <p:txBody>
          <a:bodyPr wrap="square" lIns="0" tIns="0" rIns="0" bIns="0" anchor="t"/>
          <a:lstStyle/>
          <a:p>
            <a:endParaRPr lang="es-CO"/>
          </a:p>
        </p:txBody>
      </p:sp>
      <p:sp>
        <p:nvSpPr>
          <p:cNvPr id="514" name="S514"/>
          <p:cNvSpPr/>
          <p:nvPr/>
        </p:nvSpPr>
        <p:spPr>
          <a:xfrm>
            <a:off x="1333500" y="9194800"/>
            <a:ext cx="15138400" cy="482600"/>
          </a:xfrm>
          <a:prstGeom prst="rect">
            <a:avLst/>
          </a:prstGeom>
          <a:noFill/>
          <a:ln>
            <a:noFill/>
          </a:ln>
        </p:spPr>
        <p:txBody>
          <a:bodyPr wrap="square" lIns="0" tIns="0" rIns="0" bIns="0" anchor="t"/>
          <a:lstStyle/>
          <a:p>
            <a:pPr algn="l">
              <a:buNone/>
            </a:pPr>
            <a:r>
              <a:rPr lang="es-CO" sz="1600" b="1" dirty="0">
                <a:solidFill>
                  <a:srgbClr val="9DC4C8"/>
                </a:solidFill>
                <a:latin typeface="Poppins Bold"/>
                <a:cs typeface="Poppins Bold"/>
              </a:rPr>
              <a:t>LAS CINCO DIMENSIONES que condicionan el desempeño territorial: seguridad física y jurídica; enfoque diferencial; garantías laborales; derecho al medioambiente sano; participación efectiva.</a:t>
            </a:r>
          </a:p>
        </p:txBody>
      </p:sp>
      <p:sp>
        <p:nvSpPr>
          <p:cNvPr id="515" name="S515"/>
          <p:cNvSpPr/>
          <p:nvPr/>
        </p:nvSpPr>
        <p:spPr>
          <a:xfrm>
            <a:off x="1028700" y="9702800"/>
            <a:ext cx="15748000" cy="381000"/>
          </a:xfrm>
          <a:prstGeom prst="rect">
            <a:avLst/>
          </a:prstGeom>
          <a:noFill/>
          <a:ln>
            <a:noFill/>
          </a:ln>
        </p:spPr>
        <p:txBody>
          <a:bodyPr wrap="square" lIns="0" tIns="0" rIns="0" bIns="0" anchor="t"/>
          <a:lstStyle/>
          <a:p>
            <a:pPr algn="l">
              <a:buNone/>
            </a:pPr>
            <a:r>
              <a:rPr lang="es-CO" sz="1700" b="0" dirty="0">
                <a:solidFill>
                  <a:srgbClr val="4A5A66"/>
                </a:solidFill>
                <a:latin typeface="Poppins"/>
                <a:cs typeface="Poppins"/>
              </a:rPr>
              <a:t>Fuente: p. 53.</a:t>
            </a:r>
          </a:p>
        </p:txBody>
      </p:sp>
    </p:spTree>
    <p:extLst>
      <p:ext uri="{BB962C8B-B14F-4D97-AF65-F5344CB8AC3E}">
        <p14:creationId xmlns:p14="http://schemas.microsoft.com/office/powerpoint/2010/main" val="102519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s-ES_tradnl"/>
          </a:p>
        </p:txBody>
      </p:sp>
      <p:sp>
        <p:nvSpPr>
          <p:cNvPr id="3" name="Freeform 3"/>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91" t="-19372" r="-391"/>
            </a:stretch>
          </a:blipFill>
        </p:spPr>
        <p:txBody>
          <a:bodyPr/>
          <a:lstStyle/>
          <a:p>
            <a:endParaRPr lang="es-ES_tradnl"/>
          </a:p>
        </p:txBody>
      </p:sp>
      <p:grpSp>
        <p:nvGrpSpPr>
          <p:cNvPr id="4" name="Group 4"/>
          <p:cNvGrpSpPr/>
          <p:nvPr/>
        </p:nvGrpSpPr>
        <p:grpSpPr>
          <a:xfrm>
            <a:off x="-311811" y="0"/>
            <a:ext cx="18911622" cy="10287000"/>
            <a:chOff x="0" y="0"/>
            <a:chExt cx="4980839" cy="2709333"/>
          </a:xfrm>
        </p:grpSpPr>
        <p:sp>
          <p:nvSpPr>
            <p:cNvPr id="5" name="Freeform 5"/>
            <p:cNvSpPr/>
            <p:nvPr/>
          </p:nvSpPr>
          <p:spPr>
            <a:xfrm>
              <a:off x="0" y="0"/>
              <a:ext cx="4980839" cy="2709333"/>
            </a:xfrm>
            <a:custGeom>
              <a:avLst/>
              <a:gdLst/>
              <a:ahLst/>
              <a:cxnLst/>
              <a:rect l="l" t="t" r="r" b="b"/>
              <a:pathLst>
                <a:path w="4980839" h="2709333">
                  <a:moveTo>
                    <a:pt x="0" y="0"/>
                  </a:moveTo>
                  <a:lnTo>
                    <a:pt x="4980839" y="0"/>
                  </a:lnTo>
                  <a:lnTo>
                    <a:pt x="4980839" y="2709333"/>
                  </a:lnTo>
                  <a:lnTo>
                    <a:pt x="0" y="2709333"/>
                  </a:lnTo>
                  <a:close/>
                </a:path>
              </a:pathLst>
            </a:custGeom>
            <a:solidFill>
              <a:srgbClr val="2B484C">
                <a:alpha val="93725"/>
              </a:srgbClr>
            </a:solidFill>
          </p:spPr>
          <p:txBody>
            <a:bodyPr/>
            <a:lstStyle/>
            <a:p>
              <a:endParaRPr lang="es-ES_tradnl"/>
            </a:p>
          </p:txBody>
        </p:sp>
        <p:sp>
          <p:nvSpPr>
            <p:cNvPr id="6" name="TextBox 6"/>
            <p:cNvSpPr txBox="1"/>
            <p:nvPr/>
          </p:nvSpPr>
          <p:spPr>
            <a:xfrm>
              <a:off x="0" y="-38100"/>
              <a:ext cx="4980839" cy="2747433"/>
            </a:xfrm>
            <a:prstGeom prst="rect">
              <a:avLst/>
            </a:prstGeom>
          </p:spPr>
          <p:txBody>
            <a:bodyPr lIns="50800" tIns="50800" rIns="50800" bIns="50800" rtlCol="0" anchor="ctr"/>
            <a:lstStyle/>
            <a:p>
              <a:pPr algn="ctr">
                <a:lnSpc>
                  <a:spcPts val="2859"/>
                </a:lnSpc>
              </a:pPr>
              <a:endParaRPr/>
            </a:p>
            <a:p>
              <a:pPr algn="ctr">
                <a:lnSpc>
                  <a:spcPts val="2859"/>
                </a:lnSpc>
              </a:pPr>
              <a:endParaRPr/>
            </a:p>
          </p:txBody>
        </p:sp>
      </p:grpSp>
      <p:grpSp>
        <p:nvGrpSpPr>
          <p:cNvPr id="7" name="Group 7"/>
          <p:cNvGrpSpPr/>
          <p:nvPr/>
        </p:nvGrpSpPr>
        <p:grpSpPr>
          <a:xfrm>
            <a:off x="16275498" y="-120212"/>
            <a:ext cx="2012502" cy="2050694"/>
            <a:chOff x="0" y="0"/>
            <a:chExt cx="2683335" cy="2734259"/>
          </a:xfrm>
        </p:grpSpPr>
        <p:sp>
          <p:nvSpPr>
            <p:cNvPr id="8" name="TextBox 8"/>
            <p:cNvSpPr txBox="1"/>
            <p:nvPr/>
          </p:nvSpPr>
          <p:spPr>
            <a:xfrm>
              <a:off x="40987" y="2383129"/>
              <a:ext cx="2475020" cy="351130"/>
            </a:xfrm>
            <a:prstGeom prst="rect">
              <a:avLst/>
            </a:prstGeom>
          </p:spPr>
          <p:txBody>
            <a:bodyPr lIns="0" tIns="0" rIns="0" bIns="0" rtlCol="0" anchor="t">
              <a:spAutoFit/>
            </a:bodyPr>
            <a:lstStyle/>
            <a:p>
              <a:pPr algn="ctr">
                <a:lnSpc>
                  <a:spcPts val="1040"/>
                </a:lnSpc>
                <a:spcBef>
                  <a:spcPct val="0"/>
                </a:spcBef>
              </a:pPr>
              <a:r>
                <a:rPr lang="en-US" sz="743" spc="268">
                  <a:solidFill>
                    <a:srgbClr val="FFFFFF"/>
                  </a:solidFill>
                  <a:latin typeface="Poppins"/>
                  <a:ea typeface="Poppins"/>
                  <a:cs typeface="Poppins"/>
                  <a:sym typeface="Poppins"/>
                </a:rPr>
                <a:t>INSTITUTO DE DIÁLOGO ENTRE OPUESTOS</a:t>
              </a:r>
            </a:p>
          </p:txBody>
        </p:sp>
        <p:sp>
          <p:nvSpPr>
            <p:cNvPr id="9" name="Freeform 9" descr="Vector image"/>
            <p:cNvSpPr/>
            <p:nvPr/>
          </p:nvSpPr>
          <p:spPr>
            <a:xfrm>
              <a:off x="614677" y="0"/>
              <a:ext cx="1123334" cy="2545825"/>
            </a:xfrm>
            <a:custGeom>
              <a:avLst/>
              <a:gdLst/>
              <a:ahLst/>
              <a:cxnLst/>
              <a:rect l="l" t="t" r="r" b="b"/>
              <a:pathLst>
                <a:path w="1123334" h="2545825">
                  <a:moveTo>
                    <a:pt x="0" y="0"/>
                  </a:moveTo>
                  <a:lnTo>
                    <a:pt x="1123334" y="0"/>
                  </a:lnTo>
                  <a:lnTo>
                    <a:pt x="1123334" y="2545825"/>
                  </a:lnTo>
                  <a:lnTo>
                    <a:pt x="0" y="2545825"/>
                  </a:lnTo>
                  <a:lnTo>
                    <a:pt x="0" y="0"/>
                  </a:lnTo>
                  <a:close/>
                </a:path>
              </a:pathLst>
            </a:custGeom>
            <a:blipFill>
              <a:blip r:embed="rId4"/>
              <a:stretch>
                <a:fillRect l="-335373"/>
              </a:stretch>
            </a:blipFill>
          </p:spPr>
          <p:txBody>
            <a:bodyPr/>
            <a:lstStyle/>
            <a:p>
              <a:endParaRPr lang="es-ES_tradnl"/>
            </a:p>
          </p:txBody>
        </p:sp>
        <p:sp>
          <p:nvSpPr>
            <p:cNvPr id="10" name="TextBox 10"/>
            <p:cNvSpPr txBox="1"/>
            <p:nvPr/>
          </p:nvSpPr>
          <p:spPr>
            <a:xfrm>
              <a:off x="0" y="1692196"/>
              <a:ext cx="2428446" cy="724661"/>
            </a:xfrm>
            <a:prstGeom prst="rect">
              <a:avLst/>
            </a:prstGeom>
          </p:spPr>
          <p:txBody>
            <a:bodyPr lIns="0" tIns="0" rIns="0" bIns="0" rtlCol="0" anchor="t">
              <a:spAutoFit/>
            </a:bodyPr>
            <a:lstStyle/>
            <a:p>
              <a:pPr algn="ctr">
                <a:lnSpc>
                  <a:spcPts val="4417"/>
                </a:lnSpc>
                <a:spcBef>
                  <a:spcPct val="0"/>
                </a:spcBef>
              </a:pPr>
              <a:r>
                <a:rPr lang="en-US" sz="3155" spc="836">
                  <a:solidFill>
                    <a:srgbClr val="FFFFFF"/>
                  </a:solidFill>
                  <a:latin typeface="Poppins"/>
                  <a:ea typeface="Poppins"/>
                  <a:cs typeface="Poppins"/>
                  <a:sym typeface="Poppins"/>
                </a:rPr>
                <a:t>EC  S</a:t>
              </a:r>
            </a:p>
          </p:txBody>
        </p:sp>
        <p:sp>
          <p:nvSpPr>
            <p:cNvPr id="11" name="TextBox 11"/>
            <p:cNvSpPr txBox="1"/>
            <p:nvPr/>
          </p:nvSpPr>
          <p:spPr>
            <a:xfrm>
              <a:off x="1204754" y="1688836"/>
              <a:ext cx="522364"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2" name="TextBox 12"/>
            <p:cNvSpPr txBox="1"/>
            <p:nvPr/>
          </p:nvSpPr>
          <p:spPr>
            <a:xfrm>
              <a:off x="1157886" y="1688837"/>
              <a:ext cx="578451"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3" name="TextBox 13"/>
            <p:cNvSpPr txBox="1"/>
            <p:nvPr/>
          </p:nvSpPr>
          <p:spPr>
            <a:xfrm>
              <a:off x="248536" y="1688836"/>
              <a:ext cx="2434799" cy="727983"/>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grpSp>
      <p:sp>
        <p:nvSpPr>
          <p:cNvPr id="14" name="CuadroTexto 13">
            <a:extLst>
              <a:ext uri="{FF2B5EF4-FFF2-40B4-BE49-F238E27FC236}">
                <a16:creationId xmlns:a16="http://schemas.microsoft.com/office/drawing/2014/main" id="{8C43566A-665D-2A43-AD7D-3E9485BA6861}"/>
              </a:ext>
            </a:extLst>
          </p:cNvPr>
          <p:cNvSpPr txBox="1"/>
          <p:nvPr/>
        </p:nvSpPr>
        <p:spPr>
          <a:xfrm>
            <a:off x="1028700" y="3657600"/>
            <a:ext cx="11430000" cy="508000"/>
          </a:xfrm>
          <a:prstGeom prst="rect">
            <a:avLst/>
          </a:prstGeom>
          <a:noFill/>
        </p:spPr>
        <p:txBody>
          <a:bodyPr vertOverflow="overflow" vert="horz" wrap="square" rtlCol="0" anchor="t">
            <a:noAutofit/>
          </a:bodyPr>
          <a:lstStyle/>
          <a:p>
            <a:pPr algn="l"/>
            <a:r>
              <a:rPr lang="es-ES_tradnl" sz="2400" b="1">
                <a:solidFill>
                  <a:srgbClr val="9DC4C8"/>
                </a:solidFill>
                <a:latin typeface="Poppins Bold"/>
                <a:cs typeface="Poppins Bold"/>
              </a:rPr>
              <a:t>DE LA VISIÓN A LA ACCIÓN</a:t>
            </a:r>
          </a:p>
        </p:txBody>
      </p:sp>
      <p:sp>
        <p:nvSpPr>
          <p:cNvPr id="15" name="Rectángulo 14">
            <a:extLst>
              <a:ext uri="{FF2B5EF4-FFF2-40B4-BE49-F238E27FC236}">
                <a16:creationId xmlns:a16="http://schemas.microsoft.com/office/drawing/2014/main" id="{9F3A75ED-1F46-554F-AD40-3AC26206F6AB}"/>
              </a:ext>
            </a:extLst>
          </p:cNvPr>
          <p:cNvSpPr/>
          <p:nvPr/>
        </p:nvSpPr>
        <p:spPr>
          <a:xfrm>
            <a:off x="1066800" y="4368800"/>
            <a:ext cx="2540000" cy="1016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16" name="CuadroTexto 15">
            <a:extLst>
              <a:ext uri="{FF2B5EF4-FFF2-40B4-BE49-F238E27FC236}">
                <a16:creationId xmlns:a16="http://schemas.microsoft.com/office/drawing/2014/main" id="{972DDE00-0544-334D-99B5-4D8917E8FDE9}"/>
              </a:ext>
            </a:extLst>
          </p:cNvPr>
          <p:cNvSpPr txBox="1"/>
          <p:nvPr/>
        </p:nvSpPr>
        <p:spPr>
          <a:xfrm>
            <a:off x="1028700" y="4775200"/>
            <a:ext cx="13970000" cy="1651000"/>
          </a:xfrm>
          <a:prstGeom prst="rect">
            <a:avLst/>
          </a:prstGeom>
          <a:noFill/>
        </p:spPr>
        <p:txBody>
          <a:bodyPr vertOverflow="overflow" vert="horz" wrap="square" rtlCol="0" anchor="t">
            <a:noAutofit/>
          </a:bodyPr>
          <a:lstStyle/>
          <a:p>
            <a:pPr algn="l"/>
            <a:r>
              <a:rPr lang="es-ES_tradnl" sz="10000" b="1">
                <a:solidFill>
                  <a:srgbClr val="FFFFFF"/>
                </a:solidFill>
                <a:latin typeface="Poppins Bold"/>
                <a:cs typeface="Poppins Bold"/>
              </a:rPr>
              <a:t>Propuestas</a:t>
            </a:r>
          </a:p>
        </p:txBody>
      </p:sp>
      <p:sp>
        <p:nvSpPr>
          <p:cNvPr id="17" name="CuadroTexto 16">
            <a:extLst>
              <a:ext uri="{FF2B5EF4-FFF2-40B4-BE49-F238E27FC236}">
                <a16:creationId xmlns:a16="http://schemas.microsoft.com/office/drawing/2014/main" id="{4206723B-8243-5049-9B43-4AFCAEA4431F}"/>
              </a:ext>
            </a:extLst>
          </p:cNvPr>
          <p:cNvSpPr txBox="1"/>
          <p:nvPr/>
        </p:nvSpPr>
        <p:spPr>
          <a:xfrm>
            <a:off x="1028700" y="6654800"/>
            <a:ext cx="13970000" cy="762000"/>
          </a:xfrm>
          <a:prstGeom prst="rect">
            <a:avLst/>
          </a:prstGeom>
          <a:noFill/>
        </p:spPr>
        <p:txBody>
          <a:bodyPr vertOverflow="overflow" vert="horz" wrap="square" rtlCol="0" anchor="t">
            <a:noAutofit/>
          </a:bodyPr>
          <a:lstStyle/>
          <a:p>
            <a:pPr algn="l"/>
            <a:r>
              <a:rPr lang="es-ES_tradnl" sz="2600">
                <a:solidFill>
                  <a:srgbClr val="9DC4C8"/>
                </a:solidFill>
                <a:latin typeface="Poppins"/>
                <a:cs typeface="Poppins"/>
              </a:rPr>
              <a:t>Doce grupos de derechos, doce rutas de acción concretas</a:t>
            </a:r>
          </a:p>
        </p:txBody>
      </p:sp>
      <p:sp>
        <p:nvSpPr>
          <p:cNvPr id="18" name="CuadroTexto 17">
            <a:extLst>
              <a:ext uri="{FF2B5EF4-FFF2-40B4-BE49-F238E27FC236}">
                <a16:creationId xmlns:a16="http://schemas.microsoft.com/office/drawing/2014/main" id="{20541CDC-A1BD-E444-99B3-A9C19866FC43}"/>
              </a:ext>
            </a:extLst>
          </p:cNvPr>
          <p:cNvSpPr txBox="1"/>
          <p:nvPr/>
        </p:nvSpPr>
        <p:spPr>
          <a:xfrm>
            <a:off x="1028700" y="7569200"/>
            <a:ext cx="11430000" cy="431800"/>
          </a:xfrm>
          <a:prstGeom prst="rect">
            <a:avLst/>
          </a:prstGeom>
          <a:noFill/>
        </p:spPr>
        <p:txBody>
          <a:bodyPr vertOverflow="overflow" vert="horz" wrap="square" rtlCol="0" anchor="t">
            <a:noAutofit/>
          </a:bodyPr>
          <a:lstStyle/>
          <a:p>
            <a:pPr algn="l"/>
            <a:r>
              <a:rPr lang="es-ES_tradnl">
                <a:solidFill>
                  <a:srgbClr val="9DC4C8"/>
                </a:solidFill>
                <a:latin typeface="Poppins"/>
                <a:cs typeface="Poppins"/>
              </a:rPr>
              <a:t>Tabla 11, pp. 55-59</a:t>
            </a:r>
          </a:p>
        </p:txBody>
      </p:sp>
    </p:spTree>
    <p:extLst>
      <p:ext uri="{BB962C8B-B14F-4D97-AF65-F5344CB8AC3E}">
        <p14:creationId xmlns:p14="http://schemas.microsoft.com/office/powerpoint/2010/main" val="4089849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6281400" y="-114300"/>
            <a:ext cx="2006600" cy="1943100"/>
            <a:chOff x="0" y="0"/>
            <a:chExt cx="3240118" cy="3131687"/>
          </a:xfrm>
        </p:grpSpPr>
        <p:sp>
          <p:nvSpPr>
            <p:cNvPr id="7" name="TextBox 7"/>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8" name="Freeform 8"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2"/>
              <a:stretch>
                <a:fillRect l="-335373"/>
              </a:stretch>
            </a:blipFill>
          </p:spPr>
          <p:txBody>
            <a:bodyPr/>
            <a:lstStyle/>
            <a:p>
              <a:endParaRPr lang="es-ES_tradnl"/>
            </a:p>
          </p:txBody>
        </p:sp>
        <p:sp>
          <p:nvSpPr>
            <p:cNvPr id="9" name="TextBox 9"/>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0" name="TextBox 10"/>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1" name="TextBox 11"/>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2" name="TextBox 12"/>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3" name="Freeform 13"/>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14" name="Freeform 14"/>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sp>
        <p:nvSpPr>
          <p:cNvPr id="3" name="CuadroTexto 2">
            <a:extLst>
              <a:ext uri="{FF2B5EF4-FFF2-40B4-BE49-F238E27FC236}">
                <a16:creationId xmlns:a16="http://schemas.microsoft.com/office/drawing/2014/main" id="{FD0F2E2C-C461-D343-A18C-3779DB32024B}"/>
              </a:ext>
            </a:extLst>
          </p:cNvPr>
          <p:cNvSpPr txBox="1"/>
          <p:nvPr/>
        </p:nvSpPr>
        <p:spPr>
          <a:xfrm>
            <a:off x="1257300" y="1066800"/>
            <a:ext cx="14605000" cy="736600"/>
          </a:xfrm>
          <a:prstGeom prst="rect">
            <a:avLst/>
          </a:prstGeom>
          <a:noFill/>
        </p:spPr>
        <p:txBody>
          <a:bodyPr vertOverflow="overflow" vert="horz" wrap="square" rtlCol="0" anchor="t" anchorCtr="0">
            <a:noAutofit/>
          </a:bodyPr>
          <a:lstStyle/>
          <a:p>
            <a:pPr algn="l"/>
            <a:r>
              <a:rPr lang="es-ES_tradnl" sz="3600" b="1">
                <a:solidFill>
                  <a:srgbClr val="1A401F"/>
                </a:solidFill>
                <a:latin typeface="Poppins Bold"/>
                <a:cs typeface="Poppins Bold"/>
              </a:rPr>
              <a:t>Propuestas por grupo de derechos (1 de 2)</a:t>
            </a:r>
            <a:endParaRPr lang="es-ES_tradnl" sz="3600" b="1" dirty="0">
              <a:solidFill>
                <a:srgbClr val="1A401F"/>
              </a:solidFill>
              <a:latin typeface="Poppins Bold"/>
              <a:cs typeface="Poppins Bold"/>
            </a:endParaRPr>
          </a:p>
        </p:txBody>
      </p:sp>
      <p:sp>
        <p:nvSpPr>
          <p:cNvPr id="4" name="Elipse 3">
            <a:extLst>
              <a:ext uri="{FF2B5EF4-FFF2-40B4-BE49-F238E27FC236}">
                <a16:creationId xmlns:a16="http://schemas.microsoft.com/office/drawing/2014/main" id="{25524029-FB50-0749-B1A4-4434EDABD1E8}"/>
              </a:ext>
            </a:extLst>
          </p:cNvPr>
          <p:cNvSpPr/>
          <p:nvPr/>
        </p:nvSpPr>
        <p:spPr>
          <a:xfrm>
            <a:off x="1028700" y="3632200"/>
            <a:ext cx="584200" cy="584200"/>
          </a:xfrm>
          <a:prstGeom prst="ellipse">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000" b="1">
                <a:solidFill>
                  <a:srgbClr val="FFFFFF"/>
                </a:solidFill>
                <a:latin typeface="Poppins Bold"/>
                <a:cs typeface="Poppins Bold"/>
              </a:rPr>
              <a:t>1</a:t>
            </a:r>
          </a:p>
        </p:txBody>
      </p:sp>
      <p:sp>
        <p:nvSpPr>
          <p:cNvPr id="5" name="CuadroTexto 4">
            <a:extLst>
              <a:ext uri="{FF2B5EF4-FFF2-40B4-BE49-F238E27FC236}">
                <a16:creationId xmlns:a16="http://schemas.microsoft.com/office/drawing/2014/main" id="{83722039-84A3-A942-AF63-D6433F7D9900}"/>
              </a:ext>
            </a:extLst>
          </p:cNvPr>
          <p:cNvSpPr txBox="1"/>
          <p:nvPr/>
        </p:nvSpPr>
        <p:spPr>
          <a:xfrm>
            <a:off x="1841500" y="3606800"/>
            <a:ext cx="6807200" cy="4064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VIDA, INTEGRIDAD Y SEGURIDAD</a:t>
            </a:r>
          </a:p>
        </p:txBody>
      </p:sp>
      <p:sp>
        <p:nvSpPr>
          <p:cNvPr id="15" name="CuadroTexto 14">
            <a:extLst>
              <a:ext uri="{FF2B5EF4-FFF2-40B4-BE49-F238E27FC236}">
                <a16:creationId xmlns:a16="http://schemas.microsoft.com/office/drawing/2014/main" id="{EB5AC338-1721-6145-B777-F9F46C8CA33E}"/>
              </a:ext>
            </a:extLst>
          </p:cNvPr>
          <p:cNvSpPr txBox="1"/>
          <p:nvPr/>
        </p:nvSpPr>
        <p:spPr>
          <a:xfrm>
            <a:off x="1841500" y="4064000"/>
            <a:ext cx="6807200" cy="9906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Aproximación territorial: priorizar territorios según sus niveles de conflictividad.</a:t>
            </a:r>
          </a:p>
        </p:txBody>
      </p:sp>
      <p:sp>
        <p:nvSpPr>
          <p:cNvPr id="16" name="Elipse 15">
            <a:extLst>
              <a:ext uri="{FF2B5EF4-FFF2-40B4-BE49-F238E27FC236}">
                <a16:creationId xmlns:a16="http://schemas.microsoft.com/office/drawing/2014/main" id="{F9446CEE-BC7B-984E-BAC3-8E98E50D645A}"/>
              </a:ext>
            </a:extLst>
          </p:cNvPr>
          <p:cNvSpPr/>
          <p:nvPr/>
        </p:nvSpPr>
        <p:spPr>
          <a:xfrm>
            <a:off x="9410700" y="3632200"/>
            <a:ext cx="584200" cy="584200"/>
          </a:xfrm>
          <a:prstGeom prst="ellipse">
            <a:avLst/>
          </a:prstGeom>
          <a:solidFill>
            <a:srgbClr val="3E8C8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000" b="1">
                <a:solidFill>
                  <a:srgbClr val="FFFFFF"/>
                </a:solidFill>
                <a:latin typeface="Poppins Bold"/>
                <a:cs typeface="Poppins Bold"/>
              </a:rPr>
              <a:t>2</a:t>
            </a:r>
          </a:p>
        </p:txBody>
      </p:sp>
      <p:sp>
        <p:nvSpPr>
          <p:cNvPr id="17" name="CuadroTexto 16">
            <a:extLst>
              <a:ext uri="{FF2B5EF4-FFF2-40B4-BE49-F238E27FC236}">
                <a16:creationId xmlns:a16="http://schemas.microsoft.com/office/drawing/2014/main" id="{3F127ABC-82F0-6841-9EB3-E6F8400AD712}"/>
              </a:ext>
            </a:extLst>
          </p:cNvPr>
          <p:cNvSpPr txBox="1"/>
          <p:nvPr/>
        </p:nvSpPr>
        <p:spPr>
          <a:xfrm>
            <a:off x="10223500" y="3606800"/>
            <a:ext cx="6807200" cy="4064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DERECHOS ECONÓMICOS Y PREVISIBILIDAD</a:t>
            </a:r>
          </a:p>
        </p:txBody>
      </p:sp>
      <p:sp>
        <p:nvSpPr>
          <p:cNvPr id="18" name="CuadroTexto 17">
            <a:extLst>
              <a:ext uri="{FF2B5EF4-FFF2-40B4-BE49-F238E27FC236}">
                <a16:creationId xmlns:a16="http://schemas.microsoft.com/office/drawing/2014/main" id="{99A5169A-6A46-1542-92BD-2CDD3BDAB939}"/>
              </a:ext>
            </a:extLst>
          </p:cNvPr>
          <p:cNvSpPr txBox="1"/>
          <p:nvPr/>
        </p:nvSpPr>
        <p:spPr>
          <a:xfrm>
            <a:off x="10223500" y="4064000"/>
            <a:ext cx="6807200" cy="9906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Aplicar debida diligencia reforzada (guía ICMM) en contextos afectados por conflicto.</a:t>
            </a:r>
          </a:p>
        </p:txBody>
      </p:sp>
      <p:sp>
        <p:nvSpPr>
          <p:cNvPr id="19" name="Elipse 18">
            <a:extLst>
              <a:ext uri="{FF2B5EF4-FFF2-40B4-BE49-F238E27FC236}">
                <a16:creationId xmlns:a16="http://schemas.microsoft.com/office/drawing/2014/main" id="{A70EE66E-D8EF-DA41-BBF3-BACEF6B860FD}"/>
              </a:ext>
            </a:extLst>
          </p:cNvPr>
          <p:cNvSpPr/>
          <p:nvPr/>
        </p:nvSpPr>
        <p:spPr>
          <a:xfrm>
            <a:off x="1028700" y="5613400"/>
            <a:ext cx="584200" cy="584200"/>
          </a:xfrm>
          <a:prstGeom prst="ellipse">
            <a:avLst/>
          </a:prstGeom>
          <a:solidFill>
            <a:srgbClr val="E97132"/>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000" b="1">
                <a:solidFill>
                  <a:srgbClr val="FFFFFF"/>
                </a:solidFill>
                <a:latin typeface="Poppins Bold"/>
                <a:cs typeface="Poppins Bold"/>
              </a:rPr>
              <a:t>3</a:t>
            </a:r>
          </a:p>
        </p:txBody>
      </p:sp>
      <p:sp>
        <p:nvSpPr>
          <p:cNvPr id="20" name="CuadroTexto 19">
            <a:extLst>
              <a:ext uri="{FF2B5EF4-FFF2-40B4-BE49-F238E27FC236}">
                <a16:creationId xmlns:a16="http://schemas.microsoft.com/office/drawing/2014/main" id="{CD893E40-3732-2341-B895-42860B8D01B9}"/>
              </a:ext>
            </a:extLst>
          </p:cNvPr>
          <p:cNvSpPr txBox="1"/>
          <p:nvPr/>
        </p:nvSpPr>
        <p:spPr>
          <a:xfrm>
            <a:off x="1841500" y="5588000"/>
            <a:ext cx="6807200" cy="4064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IGUALDAD Y NO DISCRIMINACIÓN DE GÉNERO</a:t>
            </a:r>
          </a:p>
        </p:txBody>
      </p:sp>
      <p:sp>
        <p:nvSpPr>
          <p:cNvPr id="21" name="CuadroTexto 20">
            <a:extLst>
              <a:ext uri="{FF2B5EF4-FFF2-40B4-BE49-F238E27FC236}">
                <a16:creationId xmlns:a16="http://schemas.microsoft.com/office/drawing/2014/main" id="{0D8FB4CB-701E-9640-B861-22B255FDEA73}"/>
              </a:ext>
            </a:extLst>
          </p:cNvPr>
          <p:cNvSpPr txBox="1"/>
          <p:nvPr/>
        </p:nvSpPr>
        <p:spPr>
          <a:xfrm>
            <a:off x="1841500" y="6045200"/>
            <a:ext cx="6807200" cy="9906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Política de género para la MAPE, articulada con las políticas mineras nacionales.</a:t>
            </a:r>
          </a:p>
        </p:txBody>
      </p:sp>
      <p:sp>
        <p:nvSpPr>
          <p:cNvPr id="22" name="Elipse 21">
            <a:extLst>
              <a:ext uri="{FF2B5EF4-FFF2-40B4-BE49-F238E27FC236}">
                <a16:creationId xmlns:a16="http://schemas.microsoft.com/office/drawing/2014/main" id="{D0B3A28F-3FC8-6744-9651-8F5B85FFE5EB}"/>
              </a:ext>
            </a:extLst>
          </p:cNvPr>
          <p:cNvSpPr/>
          <p:nvPr/>
        </p:nvSpPr>
        <p:spPr>
          <a:xfrm>
            <a:off x="9410700" y="5613400"/>
            <a:ext cx="584200" cy="584200"/>
          </a:xfrm>
          <a:prstGeom prst="ellipse">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000" b="1">
                <a:solidFill>
                  <a:srgbClr val="FFFFFF"/>
                </a:solidFill>
                <a:latin typeface="Poppins Bold"/>
                <a:cs typeface="Poppins Bold"/>
              </a:rPr>
              <a:t>4</a:t>
            </a:r>
          </a:p>
        </p:txBody>
      </p:sp>
      <p:sp>
        <p:nvSpPr>
          <p:cNvPr id="23" name="CuadroTexto 22">
            <a:extLst>
              <a:ext uri="{FF2B5EF4-FFF2-40B4-BE49-F238E27FC236}">
                <a16:creationId xmlns:a16="http://schemas.microsoft.com/office/drawing/2014/main" id="{554FFFD3-79F1-D446-BE54-532B00931DB5}"/>
              </a:ext>
            </a:extLst>
          </p:cNvPr>
          <p:cNvSpPr txBox="1"/>
          <p:nvPr/>
        </p:nvSpPr>
        <p:spPr>
          <a:xfrm>
            <a:off x="10223500" y="5588000"/>
            <a:ext cx="6807200" cy="4064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PUEBLOS INDÍGENAS Y COMUNIDADES NARP</a:t>
            </a:r>
          </a:p>
        </p:txBody>
      </p:sp>
      <p:sp>
        <p:nvSpPr>
          <p:cNvPr id="24" name="CuadroTexto 23">
            <a:extLst>
              <a:ext uri="{FF2B5EF4-FFF2-40B4-BE49-F238E27FC236}">
                <a16:creationId xmlns:a16="http://schemas.microsoft.com/office/drawing/2014/main" id="{D51B8CDC-740E-9F41-88C8-8489BB28A698}"/>
              </a:ext>
            </a:extLst>
          </p:cNvPr>
          <p:cNvSpPr txBox="1"/>
          <p:nvPr/>
        </p:nvSpPr>
        <p:spPr>
          <a:xfrm>
            <a:off x="10223500" y="6045200"/>
            <a:ext cx="6807200" cy="9906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Formalización con enfoque étnico-diferencial que reconozca la MAPE tradicional.</a:t>
            </a:r>
          </a:p>
        </p:txBody>
      </p:sp>
      <p:sp>
        <p:nvSpPr>
          <p:cNvPr id="25" name="Elipse 24">
            <a:extLst>
              <a:ext uri="{FF2B5EF4-FFF2-40B4-BE49-F238E27FC236}">
                <a16:creationId xmlns:a16="http://schemas.microsoft.com/office/drawing/2014/main" id="{4368ED6F-4BA4-1647-A824-062944CA63D0}"/>
              </a:ext>
            </a:extLst>
          </p:cNvPr>
          <p:cNvSpPr/>
          <p:nvPr/>
        </p:nvSpPr>
        <p:spPr>
          <a:xfrm>
            <a:off x="1028700" y="7594600"/>
            <a:ext cx="584200" cy="584200"/>
          </a:xfrm>
          <a:prstGeom prst="ellipse">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000" b="1">
                <a:solidFill>
                  <a:srgbClr val="FFFFFF"/>
                </a:solidFill>
                <a:latin typeface="Poppins Bold"/>
                <a:cs typeface="Poppins Bold"/>
              </a:rPr>
              <a:t>5</a:t>
            </a:r>
          </a:p>
        </p:txBody>
      </p:sp>
      <p:sp>
        <p:nvSpPr>
          <p:cNvPr id="26" name="CuadroTexto 25">
            <a:extLst>
              <a:ext uri="{FF2B5EF4-FFF2-40B4-BE49-F238E27FC236}">
                <a16:creationId xmlns:a16="http://schemas.microsoft.com/office/drawing/2014/main" id="{42A241A4-6177-2841-9117-283407B79AEC}"/>
              </a:ext>
            </a:extLst>
          </p:cNvPr>
          <p:cNvSpPr txBox="1"/>
          <p:nvPr/>
        </p:nvSpPr>
        <p:spPr>
          <a:xfrm>
            <a:off x="1841500" y="7569200"/>
            <a:ext cx="6807200" cy="4064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LÍDERES DEFENSORES</a:t>
            </a:r>
          </a:p>
        </p:txBody>
      </p:sp>
      <p:sp>
        <p:nvSpPr>
          <p:cNvPr id="27" name="CuadroTexto 26">
            <a:extLst>
              <a:ext uri="{FF2B5EF4-FFF2-40B4-BE49-F238E27FC236}">
                <a16:creationId xmlns:a16="http://schemas.microsoft.com/office/drawing/2014/main" id="{EC06338B-5B17-0742-A4A6-1B794E0E5F1F}"/>
              </a:ext>
            </a:extLst>
          </p:cNvPr>
          <p:cNvSpPr txBox="1"/>
          <p:nvPr/>
        </p:nvSpPr>
        <p:spPr>
          <a:xfrm>
            <a:off x="1841500" y="8026400"/>
            <a:ext cx="6807200" cy="9906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Protección efectiva y cumplimiento integral del Acuerdo de Escazú.</a:t>
            </a:r>
          </a:p>
        </p:txBody>
      </p:sp>
      <p:sp>
        <p:nvSpPr>
          <p:cNvPr id="28" name="Elipse 27">
            <a:extLst>
              <a:ext uri="{FF2B5EF4-FFF2-40B4-BE49-F238E27FC236}">
                <a16:creationId xmlns:a16="http://schemas.microsoft.com/office/drawing/2014/main" id="{A2B67627-1F50-D647-AB79-CCCE8130AB23}"/>
              </a:ext>
            </a:extLst>
          </p:cNvPr>
          <p:cNvSpPr/>
          <p:nvPr/>
        </p:nvSpPr>
        <p:spPr>
          <a:xfrm>
            <a:off x="9410700" y="7594600"/>
            <a:ext cx="584200" cy="584200"/>
          </a:xfrm>
          <a:prstGeom prst="ellipse">
            <a:avLst/>
          </a:prstGeom>
          <a:solidFill>
            <a:srgbClr val="3E8C8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000" b="1">
                <a:solidFill>
                  <a:srgbClr val="FFFFFF"/>
                </a:solidFill>
                <a:latin typeface="Poppins Bold"/>
                <a:cs typeface="Poppins Bold"/>
              </a:rPr>
              <a:t>6</a:t>
            </a:r>
          </a:p>
        </p:txBody>
      </p:sp>
      <p:sp>
        <p:nvSpPr>
          <p:cNvPr id="29" name="CuadroTexto 28">
            <a:extLst>
              <a:ext uri="{FF2B5EF4-FFF2-40B4-BE49-F238E27FC236}">
                <a16:creationId xmlns:a16="http://schemas.microsoft.com/office/drawing/2014/main" id="{337D8323-8249-3A49-8AF3-4F33E63B87C0}"/>
              </a:ext>
            </a:extLst>
          </p:cNvPr>
          <p:cNvSpPr txBox="1"/>
          <p:nvPr/>
        </p:nvSpPr>
        <p:spPr>
          <a:xfrm>
            <a:off x="10223500" y="7569200"/>
            <a:ext cx="6807200" cy="4064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DERECHOS LABORALES FUNDAMENTALES</a:t>
            </a:r>
          </a:p>
        </p:txBody>
      </p:sp>
      <p:sp>
        <p:nvSpPr>
          <p:cNvPr id="30" name="CuadroTexto 29">
            <a:extLst>
              <a:ext uri="{FF2B5EF4-FFF2-40B4-BE49-F238E27FC236}">
                <a16:creationId xmlns:a16="http://schemas.microsoft.com/office/drawing/2014/main" id="{8D454AAD-9926-3D4D-862E-DC35B6CF93DC}"/>
              </a:ext>
            </a:extLst>
          </p:cNvPr>
          <p:cNvSpPr txBox="1"/>
          <p:nvPr/>
        </p:nvSpPr>
        <p:spPr>
          <a:xfrm>
            <a:off x="10223500" y="8026400"/>
            <a:ext cx="6807200" cy="9906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Inspección laboral territorial y diferencial en zonas de alta informalidad.</a:t>
            </a:r>
          </a:p>
        </p:txBody>
      </p:sp>
      <p:sp>
        <p:nvSpPr>
          <p:cNvPr id="31" name="CuadroTexto 30">
            <a:extLst>
              <a:ext uri="{FF2B5EF4-FFF2-40B4-BE49-F238E27FC236}">
                <a16:creationId xmlns:a16="http://schemas.microsoft.com/office/drawing/2014/main" id="{304FDBA3-FF6E-AF4D-9459-4D8CF8C7D392}"/>
              </a:ext>
            </a:extLst>
          </p:cNvPr>
          <p:cNvSpPr txBox="1"/>
          <p:nvPr/>
        </p:nvSpPr>
        <p:spPr>
          <a:xfrm>
            <a:off x="1028700" y="9652000"/>
            <a:ext cx="15748000" cy="381000"/>
          </a:xfrm>
          <a:prstGeom prst="rect">
            <a:avLst/>
          </a:prstGeom>
          <a:noFill/>
        </p:spPr>
        <p:txBody>
          <a:bodyPr vertOverflow="overflow" vert="horz" wrap="square" rtlCol="0" anchor="t">
            <a:noAutofit/>
          </a:bodyPr>
          <a:lstStyle/>
          <a:p>
            <a:pPr algn="l"/>
            <a:r>
              <a:rPr lang="es-ES_tradnl" sz="1700">
                <a:solidFill>
                  <a:srgbClr val="4A5A66"/>
                </a:solidFill>
                <a:latin typeface="Poppins"/>
                <a:cs typeface="Poppins"/>
              </a:rPr>
              <a:t>Fuente: Tabla 11, pp. 55-59. El desarrollo completo de cada propuesta está en el documento.</a:t>
            </a:r>
          </a:p>
        </p:txBody>
      </p:sp>
      <p:sp>
        <p:nvSpPr>
          <p:cNvPr id="2" name="Rectángulo 1">
            <a:extLst>
              <a:ext uri="{FF2B5EF4-FFF2-40B4-BE49-F238E27FC236}">
                <a16:creationId xmlns:a16="http://schemas.microsoft.com/office/drawing/2014/main" id="{F8E977C1-29DA-F448-8FE5-AAAA1E26E22A}"/>
              </a:ext>
            </a:extLst>
          </p:cNvPr>
          <p:cNvSpPr/>
          <p:nvPr/>
        </p:nvSpPr>
        <p:spPr>
          <a:xfrm>
            <a:off x="1028700" y="1066800"/>
            <a:ext cx="63500" cy="7112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Tree>
    <p:extLst>
      <p:ext uri="{BB962C8B-B14F-4D97-AF65-F5344CB8AC3E}">
        <p14:creationId xmlns:p14="http://schemas.microsoft.com/office/powerpoint/2010/main" val="558353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6281400" y="-114300"/>
            <a:ext cx="2006600" cy="1943100"/>
            <a:chOff x="0" y="0"/>
            <a:chExt cx="3240118" cy="3131687"/>
          </a:xfrm>
        </p:grpSpPr>
        <p:sp>
          <p:nvSpPr>
            <p:cNvPr id="7" name="TextBox 7"/>
            <p:cNvSpPr txBox="1"/>
            <p:nvPr/>
          </p:nvSpPr>
          <p:spPr>
            <a:xfrm>
              <a:off x="0" y="2721313"/>
              <a:ext cx="2883199" cy="410374"/>
            </a:xfrm>
            <a:prstGeom prst="rect">
              <a:avLst/>
            </a:prstGeom>
          </p:spPr>
          <p:txBody>
            <a:bodyPr lIns="0" tIns="0" rIns="0" bIns="0" rtlCol="0" anchor="t">
              <a:spAutoFit/>
            </a:bodyPr>
            <a:lstStyle/>
            <a:p>
              <a:pPr algn="ctr">
                <a:lnSpc>
                  <a:spcPts val="1200"/>
                </a:lnSpc>
                <a:spcBef>
                  <a:spcPct val="0"/>
                </a:spcBef>
              </a:pPr>
              <a:r>
                <a:rPr lang="en-US" sz="857" spc="309">
                  <a:solidFill>
                    <a:srgbClr val="737373"/>
                  </a:solidFill>
                  <a:latin typeface="Poppins"/>
                  <a:ea typeface="Poppins"/>
                  <a:cs typeface="Poppins"/>
                  <a:sym typeface="Poppins"/>
                </a:rPr>
                <a:t>INSTITUTO DE DIÁLOGO ENTRE OPUESTOS</a:t>
              </a:r>
            </a:p>
          </p:txBody>
        </p:sp>
        <p:sp>
          <p:nvSpPr>
            <p:cNvPr id="8" name="Freeform 8" descr="Vector image"/>
            <p:cNvSpPr/>
            <p:nvPr/>
          </p:nvSpPr>
          <p:spPr>
            <a:xfrm>
              <a:off x="705370" y="0"/>
              <a:ext cx="1295613" cy="2936263"/>
            </a:xfrm>
            <a:custGeom>
              <a:avLst/>
              <a:gdLst/>
              <a:ahLst/>
              <a:cxnLst/>
              <a:rect l="l" t="t" r="r" b="b"/>
              <a:pathLst>
                <a:path w="1295613" h="2936263">
                  <a:moveTo>
                    <a:pt x="0" y="0"/>
                  </a:moveTo>
                  <a:lnTo>
                    <a:pt x="1295613" y="0"/>
                  </a:lnTo>
                  <a:lnTo>
                    <a:pt x="1295613" y="2936263"/>
                  </a:lnTo>
                  <a:lnTo>
                    <a:pt x="0" y="2936263"/>
                  </a:lnTo>
                  <a:lnTo>
                    <a:pt x="0" y="0"/>
                  </a:lnTo>
                  <a:close/>
                </a:path>
              </a:pathLst>
            </a:custGeom>
            <a:blipFill>
              <a:blip r:embed="rId2"/>
              <a:stretch>
                <a:fillRect l="-335373"/>
              </a:stretch>
            </a:blipFill>
          </p:spPr>
          <p:txBody>
            <a:bodyPr/>
            <a:lstStyle/>
            <a:p>
              <a:endParaRPr lang="es-ES_tradnl"/>
            </a:p>
          </p:txBody>
        </p:sp>
        <p:sp>
          <p:nvSpPr>
            <p:cNvPr id="9" name="TextBox 9"/>
            <p:cNvSpPr txBox="1"/>
            <p:nvPr/>
          </p:nvSpPr>
          <p:spPr>
            <a:xfrm>
              <a:off x="80564" y="1926777"/>
              <a:ext cx="2802635" cy="832636"/>
            </a:xfrm>
            <a:prstGeom prst="rect">
              <a:avLst/>
            </a:prstGeom>
          </p:spPr>
          <p:txBody>
            <a:bodyPr lIns="0" tIns="0" rIns="0" bIns="0" rtlCol="0" anchor="t">
              <a:spAutoFit/>
            </a:bodyPr>
            <a:lstStyle/>
            <a:p>
              <a:pPr algn="ctr">
                <a:lnSpc>
                  <a:spcPts val="5097"/>
                </a:lnSpc>
                <a:spcBef>
                  <a:spcPct val="0"/>
                </a:spcBef>
              </a:pPr>
              <a:r>
                <a:rPr lang="en-US" sz="3641" spc="964">
                  <a:solidFill>
                    <a:srgbClr val="777B7B"/>
                  </a:solidFill>
                  <a:latin typeface="Poppins"/>
                  <a:ea typeface="Poppins"/>
                  <a:cs typeface="Poppins"/>
                  <a:sym typeface="Poppins"/>
                </a:rPr>
                <a:t>EC  S</a:t>
              </a:r>
            </a:p>
          </p:txBody>
        </p:sp>
        <p:sp>
          <p:nvSpPr>
            <p:cNvPr id="10" name="TextBox 10"/>
            <p:cNvSpPr txBox="1"/>
            <p:nvPr/>
          </p:nvSpPr>
          <p:spPr>
            <a:xfrm>
              <a:off x="1456613" y="1904312"/>
              <a:ext cx="630090" cy="868040"/>
            </a:xfrm>
            <a:prstGeom prst="rect">
              <a:avLst/>
            </a:prstGeom>
          </p:spPr>
          <p:txBody>
            <a:bodyPr lIns="0" tIns="0" rIns="0" bIns="0" rtlCol="0" anchor="t">
              <a:spAutoFit/>
            </a:bodyPr>
            <a:lstStyle/>
            <a:p>
              <a:pPr algn="ctr">
                <a:lnSpc>
                  <a:spcPts val="5269"/>
                </a:lnSpc>
                <a:spcBef>
                  <a:spcPct val="0"/>
                </a:spcBef>
              </a:pPr>
              <a:r>
                <a:rPr lang="en-US" sz="3764" spc="997">
                  <a:solidFill>
                    <a:srgbClr val="7F9E50"/>
                  </a:solidFill>
                  <a:latin typeface="Poppins Thin"/>
                  <a:ea typeface="Poppins Thin"/>
                  <a:cs typeface="Poppins Thin"/>
                  <a:sym typeface="Poppins Thin"/>
                </a:rPr>
                <a:t>O</a:t>
              </a:r>
            </a:p>
          </p:txBody>
        </p:sp>
        <p:sp>
          <p:nvSpPr>
            <p:cNvPr id="11" name="TextBox 11"/>
            <p:cNvSpPr txBox="1"/>
            <p:nvPr/>
          </p:nvSpPr>
          <p:spPr>
            <a:xfrm>
              <a:off x="1400079" y="1904313"/>
              <a:ext cx="697743" cy="868040"/>
            </a:xfrm>
            <a:prstGeom prst="rect">
              <a:avLst/>
            </a:prstGeom>
          </p:spPr>
          <p:txBody>
            <a:bodyPr lIns="0" tIns="0" rIns="0" bIns="0" rtlCol="0" anchor="t">
              <a:spAutoFit/>
            </a:bodyPr>
            <a:lstStyle/>
            <a:p>
              <a:pPr algn="ctr">
                <a:lnSpc>
                  <a:spcPts val="5269"/>
                </a:lnSpc>
                <a:spcBef>
                  <a:spcPct val="0"/>
                </a:spcBef>
              </a:pPr>
              <a:r>
                <a:rPr lang="en-US" sz="3764" spc="997">
                  <a:solidFill>
                    <a:srgbClr val="ED9A46"/>
                  </a:solidFill>
                  <a:latin typeface="Poppins Thin"/>
                  <a:ea typeface="Poppins Thin"/>
                  <a:cs typeface="Poppins Thin"/>
                  <a:sym typeface="Poppins Thin"/>
                </a:rPr>
                <a:t>O</a:t>
              </a:r>
            </a:p>
          </p:txBody>
        </p:sp>
        <p:sp>
          <p:nvSpPr>
            <p:cNvPr id="12" name="TextBox 12"/>
            <p:cNvSpPr txBox="1"/>
            <p:nvPr/>
          </p:nvSpPr>
          <p:spPr>
            <a:xfrm>
              <a:off x="303197" y="1904312"/>
              <a:ext cx="2936921" cy="868040"/>
            </a:xfrm>
            <a:prstGeom prst="rect">
              <a:avLst/>
            </a:prstGeom>
          </p:spPr>
          <p:txBody>
            <a:bodyPr lIns="0" tIns="0" rIns="0" bIns="0" rtlCol="0" anchor="t">
              <a:spAutoFit/>
            </a:bodyPr>
            <a:lstStyle/>
            <a:p>
              <a:pPr algn="ctr">
                <a:lnSpc>
                  <a:spcPts val="5269"/>
                </a:lnSpc>
                <a:spcBef>
                  <a:spcPct val="0"/>
                </a:spcBef>
              </a:pPr>
              <a:r>
                <a:rPr lang="en-US" sz="3764" spc="997">
                  <a:solidFill>
                    <a:srgbClr val="53A9A3"/>
                  </a:solidFill>
                  <a:latin typeface="Poppins Thin"/>
                  <a:ea typeface="Poppins Thin"/>
                  <a:cs typeface="Poppins Thin"/>
                  <a:sym typeface="Poppins Thin"/>
                </a:rPr>
                <a:t>O</a:t>
              </a:r>
            </a:p>
          </p:txBody>
        </p:sp>
      </p:grpSp>
      <p:sp>
        <p:nvSpPr>
          <p:cNvPr id="13" name="Freeform 13"/>
          <p:cNvSpPr/>
          <p:nvPr/>
        </p:nvSpPr>
        <p:spPr>
          <a:xfrm>
            <a:off x="0" y="-195288"/>
            <a:ext cx="18288000" cy="352049"/>
          </a:xfrm>
          <a:custGeom>
            <a:avLst/>
            <a:gdLst/>
            <a:ahLst/>
            <a:cxnLst/>
            <a:rect l="l" t="t" r="r" b="b"/>
            <a:pathLst>
              <a:path w="18288000" h="352049">
                <a:moveTo>
                  <a:pt x="0" y="0"/>
                </a:moveTo>
                <a:lnTo>
                  <a:pt x="18288000" y="0"/>
                </a:lnTo>
                <a:lnTo>
                  <a:pt x="18288000" y="352049"/>
                </a:lnTo>
                <a:lnTo>
                  <a:pt x="0" y="352049"/>
                </a:lnTo>
                <a:lnTo>
                  <a:pt x="0" y="0"/>
                </a:lnTo>
                <a:close/>
              </a:path>
            </a:pathLst>
          </a:custGeom>
          <a:blipFill>
            <a:blip r:embed="rId3"/>
            <a:stretch>
              <a:fillRect l="-26916" t="-1849549" r="-30508" b="-1515802"/>
            </a:stretch>
          </a:blipFill>
        </p:spPr>
        <p:txBody>
          <a:bodyPr/>
          <a:lstStyle/>
          <a:p>
            <a:endParaRPr lang="es-ES_tradnl"/>
          </a:p>
        </p:txBody>
      </p:sp>
      <p:sp>
        <p:nvSpPr>
          <p:cNvPr id="14" name="Freeform 14"/>
          <p:cNvSpPr/>
          <p:nvPr/>
        </p:nvSpPr>
        <p:spPr>
          <a:xfrm>
            <a:off x="0" y="10110975"/>
            <a:ext cx="18288000" cy="352049"/>
          </a:xfrm>
          <a:custGeom>
            <a:avLst/>
            <a:gdLst/>
            <a:ahLst/>
            <a:cxnLst/>
            <a:rect l="l" t="t" r="r" b="b"/>
            <a:pathLst>
              <a:path w="18288000" h="352049">
                <a:moveTo>
                  <a:pt x="0" y="0"/>
                </a:moveTo>
                <a:lnTo>
                  <a:pt x="18288000" y="0"/>
                </a:lnTo>
                <a:lnTo>
                  <a:pt x="18288000" y="352050"/>
                </a:lnTo>
                <a:lnTo>
                  <a:pt x="0" y="352050"/>
                </a:lnTo>
                <a:lnTo>
                  <a:pt x="0" y="0"/>
                </a:lnTo>
                <a:close/>
              </a:path>
            </a:pathLst>
          </a:custGeom>
          <a:blipFill>
            <a:blip r:embed="rId3"/>
            <a:stretch>
              <a:fillRect l="-26916" t="-1849549" r="-30508" b="-1515802"/>
            </a:stretch>
          </a:blipFill>
        </p:spPr>
        <p:txBody>
          <a:bodyPr/>
          <a:lstStyle/>
          <a:p>
            <a:endParaRPr lang="es-ES_tradnl"/>
          </a:p>
        </p:txBody>
      </p:sp>
      <p:sp>
        <p:nvSpPr>
          <p:cNvPr id="3" name="CuadroTexto 2">
            <a:extLst>
              <a:ext uri="{FF2B5EF4-FFF2-40B4-BE49-F238E27FC236}">
                <a16:creationId xmlns:a16="http://schemas.microsoft.com/office/drawing/2014/main" id="{F27C966E-054E-D44F-A97C-E266D0E3A561}"/>
              </a:ext>
            </a:extLst>
          </p:cNvPr>
          <p:cNvSpPr txBox="1"/>
          <p:nvPr/>
        </p:nvSpPr>
        <p:spPr>
          <a:xfrm>
            <a:off x="1257300" y="1066800"/>
            <a:ext cx="14605000" cy="736600"/>
          </a:xfrm>
          <a:prstGeom prst="rect">
            <a:avLst/>
          </a:prstGeom>
          <a:noFill/>
        </p:spPr>
        <p:txBody>
          <a:bodyPr vertOverflow="overflow" vert="horz" wrap="square" rtlCol="0" anchor="t" anchorCtr="0">
            <a:noAutofit/>
          </a:bodyPr>
          <a:lstStyle/>
          <a:p>
            <a:pPr algn="l"/>
            <a:r>
              <a:rPr lang="es-ES_tradnl" sz="3600" b="1">
                <a:solidFill>
                  <a:srgbClr val="1A401F"/>
                </a:solidFill>
                <a:latin typeface="Poppins Bold"/>
                <a:cs typeface="Poppins Bold"/>
              </a:rPr>
              <a:t>Propuestas por grupo de derechos (2 de 2)</a:t>
            </a:r>
            <a:endParaRPr lang="es-ES_tradnl" sz="3600" b="1" dirty="0">
              <a:solidFill>
                <a:srgbClr val="1A401F"/>
              </a:solidFill>
              <a:latin typeface="Poppins Bold"/>
              <a:cs typeface="Poppins Bold"/>
            </a:endParaRPr>
          </a:p>
        </p:txBody>
      </p:sp>
      <p:sp>
        <p:nvSpPr>
          <p:cNvPr id="4" name="Elipse 3">
            <a:extLst>
              <a:ext uri="{FF2B5EF4-FFF2-40B4-BE49-F238E27FC236}">
                <a16:creationId xmlns:a16="http://schemas.microsoft.com/office/drawing/2014/main" id="{8D388FAE-B763-7D4F-A6A5-D58FE0181FB9}"/>
              </a:ext>
            </a:extLst>
          </p:cNvPr>
          <p:cNvSpPr/>
          <p:nvPr/>
        </p:nvSpPr>
        <p:spPr>
          <a:xfrm>
            <a:off x="1028700" y="3403600"/>
            <a:ext cx="584200" cy="584200"/>
          </a:xfrm>
          <a:prstGeom prst="ellipse">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000" b="1">
                <a:solidFill>
                  <a:srgbClr val="FFFFFF"/>
                </a:solidFill>
                <a:latin typeface="Poppins Bold"/>
                <a:cs typeface="Poppins Bold"/>
              </a:rPr>
              <a:t>7</a:t>
            </a:r>
          </a:p>
        </p:txBody>
      </p:sp>
      <p:sp>
        <p:nvSpPr>
          <p:cNvPr id="5" name="CuadroTexto 4">
            <a:extLst>
              <a:ext uri="{FF2B5EF4-FFF2-40B4-BE49-F238E27FC236}">
                <a16:creationId xmlns:a16="http://schemas.microsoft.com/office/drawing/2014/main" id="{5873A524-1211-734F-AF76-F01A380C0304}"/>
              </a:ext>
            </a:extLst>
          </p:cNvPr>
          <p:cNvSpPr txBox="1"/>
          <p:nvPr/>
        </p:nvSpPr>
        <p:spPr>
          <a:xfrm>
            <a:off x="1841500" y="3378200"/>
            <a:ext cx="6807200" cy="4064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SALUD Y SEGURIDAD SOCIAL</a:t>
            </a:r>
          </a:p>
        </p:txBody>
      </p:sp>
      <p:sp>
        <p:nvSpPr>
          <p:cNvPr id="15" name="CuadroTexto 14">
            <a:extLst>
              <a:ext uri="{FF2B5EF4-FFF2-40B4-BE49-F238E27FC236}">
                <a16:creationId xmlns:a16="http://schemas.microsoft.com/office/drawing/2014/main" id="{7FF5AFEF-BEE3-594B-8FA8-6742D2009ABC}"/>
              </a:ext>
            </a:extLst>
          </p:cNvPr>
          <p:cNvSpPr txBox="1"/>
          <p:nvPr/>
        </p:nvSpPr>
        <p:spPr>
          <a:xfrm>
            <a:off x="1841500" y="3835400"/>
            <a:ext cx="6807200" cy="9906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Ratificar el Convenio 176 de la OIT y ampliar riesgos laborales a la MAPE.</a:t>
            </a:r>
          </a:p>
        </p:txBody>
      </p:sp>
      <p:sp>
        <p:nvSpPr>
          <p:cNvPr id="16" name="Elipse 15">
            <a:extLst>
              <a:ext uri="{FF2B5EF4-FFF2-40B4-BE49-F238E27FC236}">
                <a16:creationId xmlns:a16="http://schemas.microsoft.com/office/drawing/2014/main" id="{73E37F95-B850-9744-9487-ACE44A594227}"/>
              </a:ext>
            </a:extLst>
          </p:cNvPr>
          <p:cNvSpPr/>
          <p:nvPr/>
        </p:nvSpPr>
        <p:spPr>
          <a:xfrm>
            <a:off x="9410700" y="3403600"/>
            <a:ext cx="584200" cy="584200"/>
          </a:xfrm>
          <a:prstGeom prst="ellipse">
            <a:avLst/>
          </a:prstGeom>
          <a:solidFill>
            <a:srgbClr val="3E8C8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000" b="1">
                <a:solidFill>
                  <a:srgbClr val="FFFFFF"/>
                </a:solidFill>
                <a:latin typeface="Poppins Bold"/>
                <a:cs typeface="Poppins Bold"/>
              </a:rPr>
              <a:t>8</a:t>
            </a:r>
          </a:p>
        </p:txBody>
      </p:sp>
      <p:sp>
        <p:nvSpPr>
          <p:cNvPr id="17" name="CuadroTexto 16">
            <a:extLst>
              <a:ext uri="{FF2B5EF4-FFF2-40B4-BE49-F238E27FC236}">
                <a16:creationId xmlns:a16="http://schemas.microsoft.com/office/drawing/2014/main" id="{24E0116A-D374-CE48-A007-97931C10CFA2}"/>
              </a:ext>
            </a:extLst>
          </p:cNvPr>
          <p:cNvSpPr txBox="1"/>
          <p:nvPr/>
        </p:nvSpPr>
        <p:spPr>
          <a:xfrm>
            <a:off x="10223500" y="3378200"/>
            <a:ext cx="6807200" cy="4064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LIBERTAD SINDICAL Y NEGOCIACIÓN</a:t>
            </a:r>
          </a:p>
        </p:txBody>
      </p:sp>
      <p:sp>
        <p:nvSpPr>
          <p:cNvPr id="18" name="CuadroTexto 17">
            <a:extLst>
              <a:ext uri="{FF2B5EF4-FFF2-40B4-BE49-F238E27FC236}">
                <a16:creationId xmlns:a16="http://schemas.microsoft.com/office/drawing/2014/main" id="{B982CCD1-ED01-A641-B587-6F8929FB1EB2}"/>
              </a:ext>
            </a:extLst>
          </p:cNvPr>
          <p:cNvSpPr txBox="1"/>
          <p:nvPr/>
        </p:nvSpPr>
        <p:spPr>
          <a:xfrm>
            <a:off x="10223500" y="3835400"/>
            <a:ext cx="6807200" cy="9906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Diálogo tripartito permanente en regiones mineras y protección a líderes sindicales.</a:t>
            </a:r>
          </a:p>
        </p:txBody>
      </p:sp>
      <p:sp>
        <p:nvSpPr>
          <p:cNvPr id="19" name="Elipse 18">
            <a:extLst>
              <a:ext uri="{FF2B5EF4-FFF2-40B4-BE49-F238E27FC236}">
                <a16:creationId xmlns:a16="http://schemas.microsoft.com/office/drawing/2014/main" id="{E866828C-141B-4943-9027-D48FC4C6B22B}"/>
              </a:ext>
            </a:extLst>
          </p:cNvPr>
          <p:cNvSpPr/>
          <p:nvPr/>
        </p:nvSpPr>
        <p:spPr>
          <a:xfrm>
            <a:off x="1028700" y="5054600"/>
            <a:ext cx="584200" cy="584200"/>
          </a:xfrm>
          <a:prstGeom prst="ellipse">
            <a:avLst/>
          </a:prstGeom>
          <a:solidFill>
            <a:srgbClr val="E97132"/>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000" b="1">
                <a:solidFill>
                  <a:srgbClr val="FFFFFF"/>
                </a:solidFill>
                <a:latin typeface="Poppins Bold"/>
                <a:cs typeface="Poppins Bold"/>
              </a:rPr>
              <a:t>9</a:t>
            </a:r>
          </a:p>
        </p:txBody>
      </p:sp>
      <p:sp>
        <p:nvSpPr>
          <p:cNvPr id="20" name="CuadroTexto 19">
            <a:extLst>
              <a:ext uri="{FF2B5EF4-FFF2-40B4-BE49-F238E27FC236}">
                <a16:creationId xmlns:a16="http://schemas.microsoft.com/office/drawing/2014/main" id="{7889A489-92DC-BD42-A92C-1BE635B90DED}"/>
              </a:ext>
            </a:extLst>
          </p:cNvPr>
          <p:cNvSpPr txBox="1"/>
          <p:nvPr/>
        </p:nvSpPr>
        <p:spPr>
          <a:xfrm>
            <a:off x="1841500" y="5029200"/>
            <a:ext cx="6807200" cy="4064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NIÑOS, NIÑAS Y ADOLESCENTES</a:t>
            </a:r>
          </a:p>
        </p:txBody>
      </p:sp>
      <p:sp>
        <p:nvSpPr>
          <p:cNvPr id="21" name="CuadroTexto 20">
            <a:extLst>
              <a:ext uri="{FF2B5EF4-FFF2-40B4-BE49-F238E27FC236}">
                <a16:creationId xmlns:a16="http://schemas.microsoft.com/office/drawing/2014/main" id="{DCDF2CA7-CF43-BB45-9944-0615715CBEE5}"/>
              </a:ext>
            </a:extLst>
          </p:cNvPr>
          <p:cNvSpPr txBox="1"/>
          <p:nvPr/>
        </p:nvSpPr>
        <p:spPr>
          <a:xfrm>
            <a:off x="1841500" y="5486400"/>
            <a:ext cx="6807200" cy="9906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Evaluaciones de impacto con enfoque de infancia y debida diligencia preventiva.</a:t>
            </a:r>
          </a:p>
        </p:txBody>
      </p:sp>
      <p:sp>
        <p:nvSpPr>
          <p:cNvPr id="22" name="Elipse 21">
            <a:extLst>
              <a:ext uri="{FF2B5EF4-FFF2-40B4-BE49-F238E27FC236}">
                <a16:creationId xmlns:a16="http://schemas.microsoft.com/office/drawing/2014/main" id="{61B86440-C28B-B84E-83AC-6DA1E498453C}"/>
              </a:ext>
            </a:extLst>
          </p:cNvPr>
          <p:cNvSpPr/>
          <p:nvPr/>
        </p:nvSpPr>
        <p:spPr>
          <a:xfrm>
            <a:off x="9410700" y="5054600"/>
            <a:ext cx="584200" cy="584200"/>
          </a:xfrm>
          <a:prstGeom prst="ellipse">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000" b="1">
                <a:solidFill>
                  <a:srgbClr val="FFFFFF"/>
                </a:solidFill>
                <a:latin typeface="Poppins Bold"/>
                <a:cs typeface="Poppins Bold"/>
              </a:rPr>
              <a:t>10</a:t>
            </a:r>
          </a:p>
        </p:txBody>
      </p:sp>
      <p:sp>
        <p:nvSpPr>
          <p:cNvPr id="23" name="CuadroTexto 22">
            <a:extLst>
              <a:ext uri="{FF2B5EF4-FFF2-40B4-BE49-F238E27FC236}">
                <a16:creationId xmlns:a16="http://schemas.microsoft.com/office/drawing/2014/main" id="{6D2B79CC-C016-834D-8E54-3B66547A928B}"/>
              </a:ext>
            </a:extLst>
          </p:cNvPr>
          <p:cNvSpPr txBox="1"/>
          <p:nvPr/>
        </p:nvSpPr>
        <p:spPr>
          <a:xfrm>
            <a:off x="10223500" y="5029200"/>
            <a:ext cx="6807200" cy="4064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MEDIOAMBIENTE SANO</a:t>
            </a:r>
          </a:p>
        </p:txBody>
      </p:sp>
      <p:sp>
        <p:nvSpPr>
          <p:cNvPr id="24" name="CuadroTexto 23">
            <a:extLst>
              <a:ext uri="{FF2B5EF4-FFF2-40B4-BE49-F238E27FC236}">
                <a16:creationId xmlns:a16="http://schemas.microsoft.com/office/drawing/2014/main" id="{11172ED5-225A-074F-9CAC-8C938DD7E0CC}"/>
              </a:ext>
            </a:extLst>
          </p:cNvPr>
          <p:cNvSpPr txBox="1"/>
          <p:nvPr/>
        </p:nvSpPr>
        <p:spPr>
          <a:xfrm>
            <a:off x="10223500" y="5486400"/>
            <a:ext cx="6807200" cy="9906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Sistemas de monitoreo interoperables, con datos accesibles a la ciudadanía.</a:t>
            </a:r>
          </a:p>
        </p:txBody>
      </p:sp>
      <p:sp>
        <p:nvSpPr>
          <p:cNvPr id="25" name="Elipse 24">
            <a:extLst>
              <a:ext uri="{FF2B5EF4-FFF2-40B4-BE49-F238E27FC236}">
                <a16:creationId xmlns:a16="http://schemas.microsoft.com/office/drawing/2014/main" id="{985992CC-B836-2045-86EC-D76FA2B178FC}"/>
              </a:ext>
            </a:extLst>
          </p:cNvPr>
          <p:cNvSpPr/>
          <p:nvPr/>
        </p:nvSpPr>
        <p:spPr>
          <a:xfrm>
            <a:off x="1028700" y="6705600"/>
            <a:ext cx="584200" cy="584200"/>
          </a:xfrm>
          <a:prstGeom prst="ellipse">
            <a:avLst/>
          </a:prstGeom>
          <a:solidFill>
            <a:srgbClr val="2B484C"/>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000" b="1">
                <a:solidFill>
                  <a:srgbClr val="FFFFFF"/>
                </a:solidFill>
                <a:latin typeface="Poppins Bold"/>
                <a:cs typeface="Poppins Bold"/>
              </a:rPr>
              <a:t>11</a:t>
            </a:r>
          </a:p>
        </p:txBody>
      </p:sp>
      <p:sp>
        <p:nvSpPr>
          <p:cNvPr id="26" name="CuadroTexto 25">
            <a:extLst>
              <a:ext uri="{FF2B5EF4-FFF2-40B4-BE49-F238E27FC236}">
                <a16:creationId xmlns:a16="http://schemas.microsoft.com/office/drawing/2014/main" id="{F6B1349F-B69B-244F-9B92-AD390BA86C8F}"/>
              </a:ext>
            </a:extLst>
          </p:cNvPr>
          <p:cNvSpPr txBox="1"/>
          <p:nvPr/>
        </p:nvSpPr>
        <p:spPr>
          <a:xfrm>
            <a:off x="1841500" y="6680200"/>
            <a:ext cx="6807200" cy="4064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PARTICIPACIÓN CIUDADANA</a:t>
            </a:r>
          </a:p>
        </p:txBody>
      </p:sp>
      <p:sp>
        <p:nvSpPr>
          <p:cNvPr id="27" name="CuadroTexto 26">
            <a:extLst>
              <a:ext uri="{FF2B5EF4-FFF2-40B4-BE49-F238E27FC236}">
                <a16:creationId xmlns:a16="http://schemas.microsoft.com/office/drawing/2014/main" id="{25B15D94-E9F3-244F-A6AD-25734D5A6D6D}"/>
              </a:ext>
            </a:extLst>
          </p:cNvPr>
          <p:cNvSpPr txBox="1"/>
          <p:nvPr/>
        </p:nvSpPr>
        <p:spPr>
          <a:xfrm>
            <a:off x="1841500" y="7137400"/>
            <a:ext cx="6807200" cy="9906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Agencia para el diálogo intercultural y Mesas DICO permanentes (GDIAM, 2021).</a:t>
            </a:r>
          </a:p>
        </p:txBody>
      </p:sp>
      <p:sp>
        <p:nvSpPr>
          <p:cNvPr id="28" name="Elipse 27">
            <a:extLst>
              <a:ext uri="{FF2B5EF4-FFF2-40B4-BE49-F238E27FC236}">
                <a16:creationId xmlns:a16="http://schemas.microsoft.com/office/drawing/2014/main" id="{E21A1A24-5A9A-6445-8D34-1320BD782811}"/>
              </a:ext>
            </a:extLst>
          </p:cNvPr>
          <p:cNvSpPr/>
          <p:nvPr/>
        </p:nvSpPr>
        <p:spPr>
          <a:xfrm>
            <a:off x="9410700" y="6705600"/>
            <a:ext cx="584200" cy="584200"/>
          </a:xfrm>
          <a:prstGeom prst="ellipse">
            <a:avLst/>
          </a:prstGeom>
          <a:solidFill>
            <a:srgbClr val="3E8C8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000" b="1">
                <a:solidFill>
                  <a:srgbClr val="FFFFFF"/>
                </a:solidFill>
                <a:latin typeface="Poppins Bold"/>
                <a:cs typeface="Poppins Bold"/>
              </a:rPr>
              <a:t>12</a:t>
            </a:r>
          </a:p>
        </p:txBody>
      </p:sp>
      <p:sp>
        <p:nvSpPr>
          <p:cNvPr id="29" name="CuadroTexto 28">
            <a:extLst>
              <a:ext uri="{FF2B5EF4-FFF2-40B4-BE49-F238E27FC236}">
                <a16:creationId xmlns:a16="http://schemas.microsoft.com/office/drawing/2014/main" id="{AD625476-FE0C-BB4E-8865-E1BF2A45A39B}"/>
              </a:ext>
            </a:extLst>
          </p:cNvPr>
          <p:cNvSpPr txBox="1"/>
          <p:nvPr/>
        </p:nvSpPr>
        <p:spPr>
          <a:xfrm>
            <a:off x="10223500" y="6680200"/>
            <a:ext cx="6807200" cy="4064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IMPLEMENTACIÓN</a:t>
            </a:r>
          </a:p>
        </p:txBody>
      </p:sp>
      <p:sp>
        <p:nvSpPr>
          <p:cNvPr id="30" name="CuadroTexto 29">
            <a:extLst>
              <a:ext uri="{FF2B5EF4-FFF2-40B4-BE49-F238E27FC236}">
                <a16:creationId xmlns:a16="http://schemas.microsoft.com/office/drawing/2014/main" id="{B727AAB9-3730-2242-BDFB-CDA7268539AB}"/>
              </a:ext>
            </a:extLst>
          </p:cNvPr>
          <p:cNvSpPr txBox="1"/>
          <p:nvPr/>
        </p:nvSpPr>
        <p:spPr>
          <a:xfrm>
            <a:off x="10223500" y="7137400"/>
            <a:ext cx="6807200" cy="9906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Esfuerzo coordinado entre gobiernos, empresas, sociedad civil y comunidades.</a:t>
            </a:r>
          </a:p>
        </p:txBody>
      </p:sp>
      <p:sp>
        <p:nvSpPr>
          <p:cNvPr id="31" name="CuadroTexto 30">
            <a:extLst>
              <a:ext uri="{FF2B5EF4-FFF2-40B4-BE49-F238E27FC236}">
                <a16:creationId xmlns:a16="http://schemas.microsoft.com/office/drawing/2014/main" id="{EE766BDC-EA01-2E4F-A8F6-DB64FFC93775}"/>
              </a:ext>
            </a:extLst>
          </p:cNvPr>
          <p:cNvSpPr txBox="1"/>
          <p:nvPr/>
        </p:nvSpPr>
        <p:spPr>
          <a:xfrm>
            <a:off x="1028700" y="9652000"/>
            <a:ext cx="15748000" cy="381000"/>
          </a:xfrm>
          <a:prstGeom prst="rect">
            <a:avLst/>
          </a:prstGeom>
          <a:noFill/>
        </p:spPr>
        <p:txBody>
          <a:bodyPr vertOverflow="overflow" vert="horz" wrap="square" rtlCol="0" anchor="t">
            <a:noAutofit/>
          </a:bodyPr>
          <a:lstStyle/>
          <a:p>
            <a:pPr algn="l"/>
            <a:r>
              <a:rPr lang="es-ES_tradnl" sz="1700">
                <a:solidFill>
                  <a:srgbClr val="4A5A66"/>
                </a:solidFill>
                <a:latin typeface="Poppins"/>
                <a:cs typeface="Poppins"/>
              </a:rPr>
              <a:t>Fuente: Tabla 11, pp. 55-59. El desarrollo completo de cada propuesta está en el documento.</a:t>
            </a:r>
          </a:p>
        </p:txBody>
      </p:sp>
      <p:sp>
        <p:nvSpPr>
          <p:cNvPr id="2" name="Rectángulo 1">
            <a:extLst>
              <a:ext uri="{FF2B5EF4-FFF2-40B4-BE49-F238E27FC236}">
                <a16:creationId xmlns:a16="http://schemas.microsoft.com/office/drawing/2014/main" id="{CC6A9947-F041-C547-9A47-9B2C05658A7A}"/>
              </a:ext>
            </a:extLst>
          </p:cNvPr>
          <p:cNvSpPr/>
          <p:nvPr/>
        </p:nvSpPr>
        <p:spPr>
          <a:xfrm>
            <a:off x="1028700" y="1066800"/>
            <a:ext cx="63500" cy="711200"/>
          </a:xfrm>
          <a:prstGeom prst="rect">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s-ES_tradnl"/>
          </a:p>
        </p:txBody>
      </p:sp>
      <p:sp>
        <p:nvSpPr>
          <p:cNvPr id="32" name="Elipse 31">
            <a:extLst>
              <a:ext uri="{FF2B5EF4-FFF2-40B4-BE49-F238E27FC236}">
                <a16:creationId xmlns:a16="http://schemas.microsoft.com/office/drawing/2014/main" id="{6B704344-959F-E349-9BBF-3CA986BCB299}"/>
              </a:ext>
            </a:extLst>
          </p:cNvPr>
          <p:cNvSpPr/>
          <p:nvPr/>
        </p:nvSpPr>
        <p:spPr>
          <a:xfrm>
            <a:off x="1028700" y="8356600"/>
            <a:ext cx="584200" cy="584200"/>
          </a:xfrm>
          <a:prstGeom prst="ellipse">
            <a:avLst/>
          </a:prstGeom>
          <a:solidFill>
            <a:srgbClr val="3E8C8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000" b="1">
                <a:solidFill>
                  <a:srgbClr val="FFFFFF"/>
                </a:solidFill>
                <a:latin typeface="Poppins Bold"/>
                <a:cs typeface="Poppins Bold"/>
              </a:rPr>
              <a:t>13</a:t>
            </a:r>
          </a:p>
        </p:txBody>
      </p:sp>
      <p:sp>
        <p:nvSpPr>
          <p:cNvPr id="33" name="CuadroTexto 32">
            <a:extLst>
              <a:ext uri="{FF2B5EF4-FFF2-40B4-BE49-F238E27FC236}">
                <a16:creationId xmlns:a16="http://schemas.microsoft.com/office/drawing/2014/main" id="{2F8EC66C-3CB0-B845-9639-E6E87CF4F703}"/>
              </a:ext>
            </a:extLst>
          </p:cNvPr>
          <p:cNvSpPr txBox="1"/>
          <p:nvPr/>
        </p:nvSpPr>
        <p:spPr>
          <a:xfrm>
            <a:off x="1841500" y="8331200"/>
            <a:ext cx="14935200" cy="406400"/>
          </a:xfrm>
          <a:prstGeom prst="rect">
            <a:avLst/>
          </a:prstGeom>
          <a:noFill/>
        </p:spPr>
        <p:txBody>
          <a:bodyPr vertOverflow="overflow" vert="horz" wrap="square" rtlCol="0" anchor="t">
            <a:noAutofit/>
          </a:bodyPr>
          <a:lstStyle/>
          <a:p>
            <a:pPr algn="l"/>
            <a:r>
              <a:rPr lang="es-ES_tradnl" sz="2000" b="1">
                <a:solidFill>
                  <a:srgbClr val="2B484C"/>
                </a:solidFill>
                <a:latin typeface="Poppins Bold"/>
                <a:cs typeface="Poppins Bold"/>
              </a:rPr>
              <a:t>ENFOQUE INTERSECCIONAL DE DDHH</a:t>
            </a:r>
          </a:p>
        </p:txBody>
      </p:sp>
      <p:sp>
        <p:nvSpPr>
          <p:cNvPr id="34" name="CuadroTexto 33">
            <a:extLst>
              <a:ext uri="{FF2B5EF4-FFF2-40B4-BE49-F238E27FC236}">
                <a16:creationId xmlns:a16="http://schemas.microsoft.com/office/drawing/2014/main" id="{FA908A0B-8572-254D-BCB9-36EC4BF610B3}"/>
              </a:ext>
            </a:extLst>
          </p:cNvPr>
          <p:cNvSpPr txBox="1"/>
          <p:nvPr/>
        </p:nvSpPr>
        <p:spPr>
          <a:xfrm>
            <a:off x="1841500" y="8763000"/>
            <a:ext cx="14935200" cy="762000"/>
          </a:xfrm>
          <a:prstGeom prst="rect">
            <a:avLst/>
          </a:prstGeom>
          <a:noFill/>
        </p:spPr>
        <p:txBody>
          <a:bodyPr vertOverflow="overflow" vert="horz" wrap="square" rtlCol="0" anchor="t">
            <a:noAutofit/>
          </a:bodyPr>
          <a:lstStyle/>
          <a:p>
            <a:pPr algn="l"/>
            <a:r>
              <a:rPr lang="es-ES_tradnl">
                <a:solidFill>
                  <a:srgbClr val="231F20"/>
                </a:solidFill>
                <a:latin typeface="Poppins"/>
                <a:cs typeface="Poppins"/>
              </a:rPr>
              <a:t>Diseñar diagnósticos sociales con enfoque interseccional que identifiquen las desigualdades cruzadas en los territorios mineros y las integren en los procesos de toma de decisiones.</a:t>
            </a:r>
          </a:p>
        </p:txBody>
      </p:sp>
    </p:spTree>
    <p:extLst>
      <p:ext uri="{BB962C8B-B14F-4D97-AF65-F5344CB8AC3E}">
        <p14:creationId xmlns:p14="http://schemas.microsoft.com/office/powerpoint/2010/main" val="18501617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s-ES_tradnl"/>
          </a:p>
        </p:txBody>
      </p:sp>
      <p:grpSp>
        <p:nvGrpSpPr>
          <p:cNvPr id="4" name="Group 4"/>
          <p:cNvGrpSpPr/>
          <p:nvPr/>
        </p:nvGrpSpPr>
        <p:grpSpPr>
          <a:xfrm>
            <a:off x="-45111" y="32238"/>
            <a:ext cx="18911622" cy="10287000"/>
            <a:chOff x="0" y="0"/>
            <a:chExt cx="4980839" cy="2709333"/>
          </a:xfrm>
        </p:grpSpPr>
        <p:sp>
          <p:nvSpPr>
            <p:cNvPr id="5" name="Freeform 5"/>
            <p:cNvSpPr/>
            <p:nvPr/>
          </p:nvSpPr>
          <p:spPr>
            <a:xfrm>
              <a:off x="0" y="0"/>
              <a:ext cx="4980839" cy="2709333"/>
            </a:xfrm>
            <a:custGeom>
              <a:avLst/>
              <a:gdLst/>
              <a:ahLst/>
              <a:cxnLst/>
              <a:rect l="l" t="t" r="r" b="b"/>
              <a:pathLst>
                <a:path w="4980839" h="2709333">
                  <a:moveTo>
                    <a:pt x="0" y="0"/>
                  </a:moveTo>
                  <a:lnTo>
                    <a:pt x="4980839" y="0"/>
                  </a:lnTo>
                  <a:lnTo>
                    <a:pt x="4980839" y="2709333"/>
                  </a:lnTo>
                  <a:lnTo>
                    <a:pt x="0" y="2709333"/>
                  </a:lnTo>
                  <a:close/>
                </a:path>
              </a:pathLst>
            </a:custGeom>
            <a:solidFill>
              <a:srgbClr val="2B484C">
                <a:alpha val="93725"/>
              </a:srgbClr>
            </a:solidFill>
          </p:spPr>
          <p:txBody>
            <a:bodyPr/>
            <a:lstStyle/>
            <a:p>
              <a:endParaRPr lang="es-ES_tradnl"/>
            </a:p>
          </p:txBody>
        </p:sp>
        <p:sp>
          <p:nvSpPr>
            <p:cNvPr id="6" name="TextBox 6"/>
            <p:cNvSpPr txBox="1"/>
            <p:nvPr/>
          </p:nvSpPr>
          <p:spPr>
            <a:xfrm>
              <a:off x="0" y="-38100"/>
              <a:ext cx="4980839" cy="2747433"/>
            </a:xfrm>
            <a:prstGeom prst="rect">
              <a:avLst/>
            </a:prstGeom>
          </p:spPr>
          <p:txBody>
            <a:bodyPr lIns="50800" tIns="50800" rIns="50800" bIns="50800" rtlCol="0" anchor="ctr"/>
            <a:lstStyle/>
            <a:p>
              <a:pPr algn="ctr">
                <a:lnSpc>
                  <a:spcPts val="2859"/>
                </a:lnSpc>
              </a:pPr>
              <a:endParaRPr/>
            </a:p>
            <a:p>
              <a:pPr algn="ctr">
                <a:lnSpc>
                  <a:spcPts val="2859"/>
                </a:lnSpc>
              </a:pPr>
              <a:endParaRPr/>
            </a:p>
          </p:txBody>
        </p:sp>
      </p:grpSp>
      <p:grpSp>
        <p:nvGrpSpPr>
          <p:cNvPr id="7" name="Group 7"/>
          <p:cNvGrpSpPr/>
          <p:nvPr/>
        </p:nvGrpSpPr>
        <p:grpSpPr>
          <a:xfrm>
            <a:off x="16275498" y="-120212"/>
            <a:ext cx="2012502" cy="2050694"/>
            <a:chOff x="0" y="0"/>
            <a:chExt cx="2683335" cy="2734259"/>
          </a:xfrm>
        </p:grpSpPr>
        <p:sp>
          <p:nvSpPr>
            <p:cNvPr id="8" name="TextBox 8"/>
            <p:cNvSpPr txBox="1"/>
            <p:nvPr/>
          </p:nvSpPr>
          <p:spPr>
            <a:xfrm>
              <a:off x="40987" y="2383129"/>
              <a:ext cx="2475020" cy="351130"/>
            </a:xfrm>
            <a:prstGeom prst="rect">
              <a:avLst/>
            </a:prstGeom>
          </p:spPr>
          <p:txBody>
            <a:bodyPr lIns="0" tIns="0" rIns="0" bIns="0" rtlCol="0" anchor="t">
              <a:spAutoFit/>
            </a:bodyPr>
            <a:lstStyle/>
            <a:p>
              <a:pPr algn="ctr">
                <a:lnSpc>
                  <a:spcPts val="1040"/>
                </a:lnSpc>
                <a:spcBef>
                  <a:spcPct val="0"/>
                </a:spcBef>
              </a:pPr>
              <a:r>
                <a:rPr lang="en-US" sz="743" spc="268">
                  <a:solidFill>
                    <a:srgbClr val="FFFFFF"/>
                  </a:solidFill>
                  <a:latin typeface="Poppins"/>
                  <a:ea typeface="Poppins"/>
                  <a:cs typeface="Poppins"/>
                  <a:sym typeface="Poppins"/>
                </a:rPr>
                <a:t>INSTITUTO DE DIÁLOGO ENTRE OPUESTOS</a:t>
              </a:r>
            </a:p>
          </p:txBody>
        </p:sp>
        <p:sp>
          <p:nvSpPr>
            <p:cNvPr id="9" name="Freeform 9" descr="Vector image"/>
            <p:cNvSpPr/>
            <p:nvPr/>
          </p:nvSpPr>
          <p:spPr>
            <a:xfrm>
              <a:off x="614677" y="0"/>
              <a:ext cx="1123334" cy="2545825"/>
            </a:xfrm>
            <a:custGeom>
              <a:avLst/>
              <a:gdLst/>
              <a:ahLst/>
              <a:cxnLst/>
              <a:rect l="l" t="t" r="r" b="b"/>
              <a:pathLst>
                <a:path w="1123334" h="2545825">
                  <a:moveTo>
                    <a:pt x="0" y="0"/>
                  </a:moveTo>
                  <a:lnTo>
                    <a:pt x="1123334" y="0"/>
                  </a:lnTo>
                  <a:lnTo>
                    <a:pt x="1123334" y="2545825"/>
                  </a:lnTo>
                  <a:lnTo>
                    <a:pt x="0" y="2545825"/>
                  </a:lnTo>
                  <a:lnTo>
                    <a:pt x="0" y="0"/>
                  </a:lnTo>
                  <a:close/>
                </a:path>
              </a:pathLst>
            </a:custGeom>
            <a:blipFill>
              <a:blip r:embed="rId3"/>
              <a:stretch>
                <a:fillRect l="-335373"/>
              </a:stretch>
            </a:blipFill>
          </p:spPr>
          <p:txBody>
            <a:bodyPr/>
            <a:lstStyle/>
            <a:p>
              <a:endParaRPr lang="es-ES_tradnl"/>
            </a:p>
          </p:txBody>
        </p:sp>
        <p:sp>
          <p:nvSpPr>
            <p:cNvPr id="10" name="TextBox 10"/>
            <p:cNvSpPr txBox="1"/>
            <p:nvPr/>
          </p:nvSpPr>
          <p:spPr>
            <a:xfrm>
              <a:off x="0" y="1692196"/>
              <a:ext cx="2428446" cy="724661"/>
            </a:xfrm>
            <a:prstGeom prst="rect">
              <a:avLst/>
            </a:prstGeom>
          </p:spPr>
          <p:txBody>
            <a:bodyPr lIns="0" tIns="0" rIns="0" bIns="0" rtlCol="0" anchor="t">
              <a:spAutoFit/>
            </a:bodyPr>
            <a:lstStyle/>
            <a:p>
              <a:pPr algn="ctr">
                <a:lnSpc>
                  <a:spcPts val="4417"/>
                </a:lnSpc>
                <a:spcBef>
                  <a:spcPct val="0"/>
                </a:spcBef>
              </a:pPr>
              <a:r>
                <a:rPr lang="en-US" sz="3155" spc="836">
                  <a:solidFill>
                    <a:srgbClr val="FFFFFF"/>
                  </a:solidFill>
                  <a:latin typeface="Poppins"/>
                  <a:ea typeface="Poppins"/>
                  <a:cs typeface="Poppins"/>
                  <a:sym typeface="Poppins"/>
                </a:rPr>
                <a:t>EC  S</a:t>
              </a:r>
            </a:p>
          </p:txBody>
        </p:sp>
        <p:sp>
          <p:nvSpPr>
            <p:cNvPr id="11" name="TextBox 11"/>
            <p:cNvSpPr txBox="1"/>
            <p:nvPr/>
          </p:nvSpPr>
          <p:spPr>
            <a:xfrm>
              <a:off x="1204754" y="1688836"/>
              <a:ext cx="522364"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2" name="TextBox 12"/>
            <p:cNvSpPr txBox="1"/>
            <p:nvPr/>
          </p:nvSpPr>
          <p:spPr>
            <a:xfrm>
              <a:off x="1157886" y="1688837"/>
              <a:ext cx="578451" cy="728020"/>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sp>
          <p:nvSpPr>
            <p:cNvPr id="13" name="TextBox 13"/>
            <p:cNvSpPr txBox="1"/>
            <p:nvPr/>
          </p:nvSpPr>
          <p:spPr>
            <a:xfrm>
              <a:off x="248536" y="1688836"/>
              <a:ext cx="2434799" cy="727983"/>
            </a:xfrm>
            <a:prstGeom prst="rect">
              <a:avLst/>
            </a:prstGeom>
          </p:spPr>
          <p:txBody>
            <a:bodyPr lIns="0" tIns="0" rIns="0" bIns="0" rtlCol="0" anchor="t">
              <a:spAutoFit/>
            </a:bodyPr>
            <a:lstStyle/>
            <a:p>
              <a:pPr algn="ctr">
                <a:lnSpc>
                  <a:spcPts val="4368"/>
                </a:lnSpc>
                <a:spcBef>
                  <a:spcPct val="0"/>
                </a:spcBef>
              </a:pPr>
              <a:r>
                <a:rPr lang="en-US" sz="3120" spc="826">
                  <a:solidFill>
                    <a:srgbClr val="FFFFFF"/>
                  </a:solidFill>
                  <a:latin typeface="Poppins Thin"/>
                  <a:ea typeface="Poppins Thin"/>
                  <a:cs typeface="Poppins Thin"/>
                  <a:sym typeface="Poppins Thin"/>
                </a:rPr>
                <a:t>O</a:t>
              </a:r>
            </a:p>
          </p:txBody>
        </p:sp>
      </p:grpSp>
      <p:sp>
        <p:nvSpPr>
          <p:cNvPr id="14" name="CuadroTexto 13">
            <a:extLst>
              <a:ext uri="{FF2B5EF4-FFF2-40B4-BE49-F238E27FC236}">
                <a16:creationId xmlns:a16="http://schemas.microsoft.com/office/drawing/2014/main" id="{72E7F6E0-D44D-8E48-8858-080B2D42B0D3}"/>
              </a:ext>
            </a:extLst>
          </p:cNvPr>
          <p:cNvSpPr txBox="1"/>
          <p:nvPr/>
        </p:nvSpPr>
        <p:spPr>
          <a:xfrm>
            <a:off x="1028700" y="1219200"/>
            <a:ext cx="8890000" cy="508000"/>
          </a:xfrm>
          <a:prstGeom prst="rect">
            <a:avLst/>
          </a:prstGeom>
          <a:noFill/>
        </p:spPr>
        <p:txBody>
          <a:bodyPr vertOverflow="overflow" vert="horz" wrap="square" rtlCol="0" anchor="t">
            <a:noAutofit/>
          </a:bodyPr>
          <a:lstStyle/>
          <a:p>
            <a:pPr algn="l"/>
            <a:r>
              <a:rPr lang="es-ES_tradnl" sz="5000" b="1" dirty="0">
                <a:solidFill>
                  <a:srgbClr val="EF5828"/>
                </a:solidFill>
                <a:latin typeface="Poppins Bold"/>
                <a:cs typeface="Poppins Bold"/>
              </a:rPr>
              <a:t>CONCLUSIONES</a:t>
            </a:r>
          </a:p>
        </p:txBody>
      </p:sp>
      <p:sp>
        <p:nvSpPr>
          <p:cNvPr id="16" name="Elipse 15">
            <a:extLst>
              <a:ext uri="{FF2B5EF4-FFF2-40B4-BE49-F238E27FC236}">
                <a16:creationId xmlns:a16="http://schemas.microsoft.com/office/drawing/2014/main" id="{CF529820-BCDF-4841-BCD2-E3B43B6AB562}"/>
              </a:ext>
            </a:extLst>
          </p:cNvPr>
          <p:cNvSpPr/>
          <p:nvPr/>
        </p:nvSpPr>
        <p:spPr>
          <a:xfrm>
            <a:off x="1022074" y="3219512"/>
            <a:ext cx="660400" cy="660400"/>
          </a:xfrm>
          <a:prstGeom prst="ellipse">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400" b="1">
                <a:solidFill>
                  <a:srgbClr val="FFFFFF"/>
                </a:solidFill>
                <a:latin typeface="Poppins Bold"/>
                <a:cs typeface="Poppins Bold"/>
              </a:rPr>
              <a:t>1</a:t>
            </a:r>
          </a:p>
        </p:txBody>
      </p:sp>
      <p:sp>
        <p:nvSpPr>
          <p:cNvPr id="17" name="CuadroTexto 16">
            <a:extLst>
              <a:ext uri="{FF2B5EF4-FFF2-40B4-BE49-F238E27FC236}">
                <a16:creationId xmlns:a16="http://schemas.microsoft.com/office/drawing/2014/main" id="{6C124395-5777-B14D-8A6D-1028B3B62592}"/>
              </a:ext>
            </a:extLst>
          </p:cNvPr>
          <p:cNvSpPr txBox="1"/>
          <p:nvPr/>
        </p:nvSpPr>
        <p:spPr>
          <a:xfrm>
            <a:off x="1961874" y="3244912"/>
            <a:ext cx="6680200" cy="838200"/>
          </a:xfrm>
          <a:prstGeom prst="rect">
            <a:avLst/>
          </a:prstGeom>
          <a:noFill/>
        </p:spPr>
        <p:txBody>
          <a:bodyPr vertOverflow="overflow" vert="horz" wrap="square" rtlCol="0" anchor="t">
            <a:noAutofit/>
          </a:bodyPr>
          <a:lstStyle/>
          <a:p>
            <a:pPr algn="l"/>
            <a:r>
              <a:rPr lang="es-ES_tradnl" sz="2400" b="1">
                <a:solidFill>
                  <a:srgbClr val="9DC4C8"/>
                </a:solidFill>
                <a:latin typeface="Poppins Bold"/>
                <a:cs typeface="Poppins Bold"/>
              </a:rPr>
              <a:t>El marco existe; la implementación falta.</a:t>
            </a:r>
          </a:p>
        </p:txBody>
      </p:sp>
      <p:sp>
        <p:nvSpPr>
          <p:cNvPr id="18" name="CuadroTexto 17">
            <a:extLst>
              <a:ext uri="{FF2B5EF4-FFF2-40B4-BE49-F238E27FC236}">
                <a16:creationId xmlns:a16="http://schemas.microsoft.com/office/drawing/2014/main" id="{56A386F5-885B-0049-AD02-AB9D24398A1C}"/>
              </a:ext>
            </a:extLst>
          </p:cNvPr>
          <p:cNvSpPr txBox="1"/>
          <p:nvPr/>
        </p:nvSpPr>
        <p:spPr>
          <a:xfrm>
            <a:off x="1961874" y="4235512"/>
            <a:ext cx="6680200" cy="1879600"/>
          </a:xfrm>
          <a:prstGeom prst="rect">
            <a:avLst/>
          </a:prstGeom>
          <a:noFill/>
        </p:spPr>
        <p:txBody>
          <a:bodyPr vertOverflow="overflow" vert="horz" wrap="square" rtlCol="0" anchor="t">
            <a:noAutofit/>
          </a:bodyPr>
          <a:lstStyle/>
          <a:p>
            <a:pPr algn="l"/>
            <a:r>
              <a:rPr lang="es-ES_tradnl">
                <a:solidFill>
                  <a:srgbClr val="FFFFFF"/>
                </a:solidFill>
                <a:latin typeface="Poppins"/>
                <a:cs typeface="Poppins"/>
              </a:rPr>
              <a:t>De la Constitución de 1991 al Acuerdo de Escazú, el andamiaje jurídico está construido. El desafío es institucional y político: controles, sanciones y reparación ágil.</a:t>
            </a:r>
          </a:p>
        </p:txBody>
      </p:sp>
      <p:sp>
        <p:nvSpPr>
          <p:cNvPr id="19" name="Elipse 18">
            <a:extLst>
              <a:ext uri="{FF2B5EF4-FFF2-40B4-BE49-F238E27FC236}">
                <a16:creationId xmlns:a16="http://schemas.microsoft.com/office/drawing/2014/main" id="{E4B23C72-B399-BC47-B4BF-7AE8A88C8BCE}"/>
              </a:ext>
            </a:extLst>
          </p:cNvPr>
          <p:cNvSpPr/>
          <p:nvPr/>
        </p:nvSpPr>
        <p:spPr>
          <a:xfrm>
            <a:off x="9651724" y="2565359"/>
            <a:ext cx="660400" cy="660400"/>
          </a:xfrm>
          <a:prstGeom prst="ellipse">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400" b="1" dirty="0">
                <a:solidFill>
                  <a:srgbClr val="FFFFFF"/>
                </a:solidFill>
                <a:latin typeface="Poppins Bold"/>
                <a:cs typeface="Poppins Bold"/>
              </a:rPr>
              <a:t>3</a:t>
            </a:r>
          </a:p>
        </p:txBody>
      </p:sp>
      <p:sp>
        <p:nvSpPr>
          <p:cNvPr id="20" name="CuadroTexto 19">
            <a:extLst>
              <a:ext uri="{FF2B5EF4-FFF2-40B4-BE49-F238E27FC236}">
                <a16:creationId xmlns:a16="http://schemas.microsoft.com/office/drawing/2014/main" id="{753CE0D9-E64A-FE4D-A491-627F7DDD5985}"/>
              </a:ext>
            </a:extLst>
          </p:cNvPr>
          <p:cNvSpPr txBox="1"/>
          <p:nvPr/>
        </p:nvSpPr>
        <p:spPr>
          <a:xfrm>
            <a:off x="10591524" y="2590759"/>
            <a:ext cx="6680200" cy="838200"/>
          </a:xfrm>
          <a:prstGeom prst="rect">
            <a:avLst/>
          </a:prstGeom>
          <a:noFill/>
        </p:spPr>
        <p:txBody>
          <a:bodyPr vertOverflow="overflow" vert="horz" wrap="square" rtlCol="0" anchor="t">
            <a:noAutofit/>
          </a:bodyPr>
          <a:lstStyle/>
          <a:p>
            <a:pPr algn="l"/>
            <a:r>
              <a:rPr lang="es-ES_tradnl" sz="2400" b="1">
                <a:solidFill>
                  <a:srgbClr val="9DC4C8"/>
                </a:solidFill>
                <a:latin typeface="Poppins Bold"/>
                <a:cs typeface="Poppins Bold"/>
              </a:rPr>
              <a:t>Sin enfoque integral no hay licencia social.</a:t>
            </a:r>
          </a:p>
        </p:txBody>
      </p:sp>
      <p:sp>
        <p:nvSpPr>
          <p:cNvPr id="21" name="CuadroTexto 20">
            <a:extLst>
              <a:ext uri="{FF2B5EF4-FFF2-40B4-BE49-F238E27FC236}">
                <a16:creationId xmlns:a16="http://schemas.microsoft.com/office/drawing/2014/main" id="{6B257113-2D6B-294D-AA50-30DD0909E81B}"/>
              </a:ext>
            </a:extLst>
          </p:cNvPr>
          <p:cNvSpPr txBox="1"/>
          <p:nvPr/>
        </p:nvSpPr>
        <p:spPr>
          <a:xfrm>
            <a:off x="10591524" y="3581359"/>
            <a:ext cx="6680200" cy="1879600"/>
          </a:xfrm>
          <a:prstGeom prst="rect">
            <a:avLst/>
          </a:prstGeom>
          <a:noFill/>
        </p:spPr>
        <p:txBody>
          <a:bodyPr vertOverflow="overflow" vert="horz" wrap="square" rtlCol="0" anchor="t">
            <a:noAutofit/>
          </a:bodyPr>
          <a:lstStyle/>
          <a:p>
            <a:pPr algn="l"/>
            <a:r>
              <a:rPr lang="es-ES_tradnl">
                <a:solidFill>
                  <a:srgbClr val="FFFFFF"/>
                </a:solidFill>
                <a:latin typeface="Poppins"/>
                <a:cs typeface="Poppins"/>
              </a:rPr>
              <a:t>Articular políticas mineras, ambientales y sociales, y sostener una gobernanza tripartita con diálogo permanente y rendición de cuentas.</a:t>
            </a:r>
          </a:p>
        </p:txBody>
      </p:sp>
      <p:sp>
        <p:nvSpPr>
          <p:cNvPr id="22" name="Elipse 21">
            <a:extLst>
              <a:ext uri="{FF2B5EF4-FFF2-40B4-BE49-F238E27FC236}">
                <a16:creationId xmlns:a16="http://schemas.microsoft.com/office/drawing/2014/main" id="{6ED2D3A6-72B7-BC45-BEED-9B1A89BC6280}"/>
              </a:ext>
            </a:extLst>
          </p:cNvPr>
          <p:cNvSpPr/>
          <p:nvPr/>
        </p:nvSpPr>
        <p:spPr>
          <a:xfrm>
            <a:off x="1022074" y="6267512"/>
            <a:ext cx="660400" cy="660400"/>
          </a:xfrm>
          <a:prstGeom prst="ellipse">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400" b="1" dirty="0">
                <a:solidFill>
                  <a:srgbClr val="FFFFFF"/>
                </a:solidFill>
                <a:latin typeface="Poppins Bold"/>
                <a:cs typeface="Poppins Bold"/>
              </a:rPr>
              <a:t>2</a:t>
            </a:r>
          </a:p>
        </p:txBody>
      </p:sp>
      <p:sp>
        <p:nvSpPr>
          <p:cNvPr id="23" name="CuadroTexto 22">
            <a:extLst>
              <a:ext uri="{FF2B5EF4-FFF2-40B4-BE49-F238E27FC236}">
                <a16:creationId xmlns:a16="http://schemas.microsoft.com/office/drawing/2014/main" id="{8CC7C677-3265-5542-B07A-58FAD1BEFFEA}"/>
              </a:ext>
            </a:extLst>
          </p:cNvPr>
          <p:cNvSpPr txBox="1"/>
          <p:nvPr/>
        </p:nvSpPr>
        <p:spPr>
          <a:xfrm>
            <a:off x="1961874" y="6292912"/>
            <a:ext cx="6680200" cy="838200"/>
          </a:xfrm>
          <a:prstGeom prst="rect">
            <a:avLst/>
          </a:prstGeom>
          <a:noFill/>
        </p:spPr>
        <p:txBody>
          <a:bodyPr vertOverflow="overflow" vert="horz" wrap="square" rtlCol="0" anchor="t">
            <a:noAutofit/>
          </a:bodyPr>
          <a:lstStyle/>
          <a:p>
            <a:pPr algn="l"/>
            <a:r>
              <a:rPr lang="es-ES_tradnl" sz="2400" b="1">
                <a:solidFill>
                  <a:srgbClr val="9DC4C8"/>
                </a:solidFill>
                <a:latin typeface="Poppins Bold"/>
                <a:cs typeface="Poppins Bold"/>
              </a:rPr>
              <a:t>Competitividad es previsibilidad, no solo costo.</a:t>
            </a:r>
          </a:p>
        </p:txBody>
      </p:sp>
      <p:sp>
        <p:nvSpPr>
          <p:cNvPr id="24" name="CuadroTexto 23">
            <a:extLst>
              <a:ext uri="{FF2B5EF4-FFF2-40B4-BE49-F238E27FC236}">
                <a16:creationId xmlns:a16="http://schemas.microsoft.com/office/drawing/2014/main" id="{57D13516-5FE6-9942-86DC-76C58DC93233}"/>
              </a:ext>
            </a:extLst>
          </p:cNvPr>
          <p:cNvSpPr txBox="1"/>
          <p:nvPr/>
        </p:nvSpPr>
        <p:spPr>
          <a:xfrm>
            <a:off x="1961874" y="7283512"/>
            <a:ext cx="6680200" cy="1879600"/>
          </a:xfrm>
          <a:prstGeom prst="rect">
            <a:avLst/>
          </a:prstGeom>
          <a:noFill/>
        </p:spPr>
        <p:txBody>
          <a:bodyPr vertOverflow="overflow" vert="horz" wrap="square" rtlCol="0" anchor="t">
            <a:noAutofit/>
          </a:bodyPr>
          <a:lstStyle/>
          <a:p>
            <a:pPr algn="l"/>
            <a:r>
              <a:rPr lang="es-ES_tradnl">
                <a:solidFill>
                  <a:srgbClr val="FFFFFF"/>
                </a:solidFill>
                <a:latin typeface="Poppins"/>
                <a:cs typeface="Poppins"/>
              </a:rPr>
              <a:t>Un territorio competitivo ofrece un entorno seguro y predecible, atrae inversión formal de largo plazo y crea valor compartido.</a:t>
            </a:r>
          </a:p>
        </p:txBody>
      </p:sp>
      <p:sp>
        <p:nvSpPr>
          <p:cNvPr id="25" name="Elipse 24">
            <a:extLst>
              <a:ext uri="{FF2B5EF4-FFF2-40B4-BE49-F238E27FC236}">
                <a16:creationId xmlns:a16="http://schemas.microsoft.com/office/drawing/2014/main" id="{1C247968-5551-B54F-9CE2-E568B433BA3D}"/>
              </a:ext>
            </a:extLst>
          </p:cNvPr>
          <p:cNvSpPr/>
          <p:nvPr/>
        </p:nvSpPr>
        <p:spPr>
          <a:xfrm>
            <a:off x="9651724" y="4813341"/>
            <a:ext cx="660400" cy="660400"/>
          </a:xfrm>
          <a:prstGeom prst="ellipse">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400" b="1">
                <a:solidFill>
                  <a:srgbClr val="FFFFFF"/>
                </a:solidFill>
                <a:latin typeface="Poppins Bold"/>
                <a:cs typeface="Poppins Bold"/>
              </a:rPr>
              <a:t>4</a:t>
            </a:r>
          </a:p>
        </p:txBody>
      </p:sp>
      <p:sp>
        <p:nvSpPr>
          <p:cNvPr id="26" name="CuadroTexto 25">
            <a:extLst>
              <a:ext uri="{FF2B5EF4-FFF2-40B4-BE49-F238E27FC236}">
                <a16:creationId xmlns:a16="http://schemas.microsoft.com/office/drawing/2014/main" id="{C2CE0D97-AE4B-3A44-889C-3564CE798218}"/>
              </a:ext>
            </a:extLst>
          </p:cNvPr>
          <p:cNvSpPr txBox="1"/>
          <p:nvPr/>
        </p:nvSpPr>
        <p:spPr>
          <a:xfrm>
            <a:off x="10591524" y="4838741"/>
            <a:ext cx="6680200" cy="838200"/>
          </a:xfrm>
          <a:prstGeom prst="rect">
            <a:avLst/>
          </a:prstGeom>
          <a:noFill/>
        </p:spPr>
        <p:txBody>
          <a:bodyPr vertOverflow="overflow" vert="horz" wrap="square" rtlCol="0" anchor="t">
            <a:noAutofit/>
          </a:bodyPr>
          <a:lstStyle/>
          <a:p>
            <a:pPr algn="l"/>
            <a:r>
              <a:rPr lang="es-ES_tradnl" sz="2400" b="1">
                <a:solidFill>
                  <a:srgbClr val="9DC4C8"/>
                </a:solidFill>
                <a:latin typeface="Poppins Bold"/>
                <a:cs typeface="Poppins Bold"/>
              </a:rPr>
              <a:t>La transformación es posible, no inmediata.</a:t>
            </a:r>
          </a:p>
        </p:txBody>
      </p:sp>
      <p:sp>
        <p:nvSpPr>
          <p:cNvPr id="27" name="CuadroTexto 26">
            <a:extLst>
              <a:ext uri="{FF2B5EF4-FFF2-40B4-BE49-F238E27FC236}">
                <a16:creationId xmlns:a16="http://schemas.microsoft.com/office/drawing/2014/main" id="{822987CC-4305-2641-8C12-9FC3D48ABCE6}"/>
              </a:ext>
            </a:extLst>
          </p:cNvPr>
          <p:cNvSpPr txBox="1"/>
          <p:nvPr/>
        </p:nvSpPr>
        <p:spPr>
          <a:xfrm>
            <a:off x="10608089" y="5886388"/>
            <a:ext cx="6680200" cy="1879600"/>
          </a:xfrm>
          <a:prstGeom prst="rect">
            <a:avLst/>
          </a:prstGeom>
          <a:noFill/>
        </p:spPr>
        <p:txBody>
          <a:bodyPr vertOverflow="overflow" vert="horz" wrap="square" rtlCol="0" anchor="t">
            <a:noAutofit/>
          </a:bodyPr>
          <a:lstStyle/>
          <a:p>
            <a:pPr algn="l"/>
            <a:r>
              <a:rPr lang="es-ES_tradnl" dirty="0">
                <a:solidFill>
                  <a:srgbClr val="FFFFFF"/>
                </a:solidFill>
                <a:latin typeface="Poppins"/>
                <a:cs typeface="Poppins"/>
              </a:rPr>
              <a:t>Exige coherencia normativa, rutas reales de formalización, cultura de la legalidad y voluntad compartida entre Estado, empresas y comunidades.</a:t>
            </a:r>
          </a:p>
        </p:txBody>
      </p:sp>
      <p:sp>
        <p:nvSpPr>
          <p:cNvPr id="28" name="CuadroTexto 27">
            <a:extLst>
              <a:ext uri="{FF2B5EF4-FFF2-40B4-BE49-F238E27FC236}">
                <a16:creationId xmlns:a16="http://schemas.microsoft.com/office/drawing/2014/main" id="{91AD9422-0424-D247-AFD0-93E95B3D268B}"/>
              </a:ext>
            </a:extLst>
          </p:cNvPr>
          <p:cNvSpPr txBox="1"/>
          <p:nvPr/>
        </p:nvSpPr>
        <p:spPr>
          <a:xfrm>
            <a:off x="1028700" y="9702800"/>
            <a:ext cx="11430000" cy="381000"/>
          </a:xfrm>
          <a:prstGeom prst="rect">
            <a:avLst/>
          </a:prstGeom>
          <a:noFill/>
        </p:spPr>
        <p:txBody>
          <a:bodyPr vertOverflow="overflow" vert="horz" wrap="square" rtlCol="0" anchor="t">
            <a:noAutofit/>
          </a:bodyPr>
          <a:lstStyle/>
          <a:p>
            <a:pPr algn="l"/>
            <a:r>
              <a:rPr lang="es-ES_tradnl" sz="1700">
                <a:solidFill>
                  <a:srgbClr val="4A5A66"/>
                </a:solidFill>
                <a:latin typeface="Poppins"/>
                <a:cs typeface="Poppins"/>
              </a:rPr>
              <a:t>Fuente: Conclusiones, pp. 59-60.</a:t>
            </a:r>
          </a:p>
        </p:txBody>
      </p:sp>
      <p:sp>
        <p:nvSpPr>
          <p:cNvPr id="15" name="Elipse 14">
            <a:extLst>
              <a:ext uri="{FF2B5EF4-FFF2-40B4-BE49-F238E27FC236}">
                <a16:creationId xmlns:a16="http://schemas.microsoft.com/office/drawing/2014/main" id="{ADFAE676-91D4-1CCC-02EB-0B367DD6875C}"/>
              </a:ext>
            </a:extLst>
          </p:cNvPr>
          <p:cNvSpPr/>
          <p:nvPr/>
        </p:nvSpPr>
        <p:spPr>
          <a:xfrm>
            <a:off x="9664976" y="7067570"/>
            <a:ext cx="660400" cy="660400"/>
          </a:xfrm>
          <a:prstGeom prst="ellipse">
            <a:avLst/>
          </a:prstGeom>
          <a:solidFill>
            <a:srgbClr val="EF5828"/>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s-ES_tradnl" sz="2400" b="1" dirty="0">
                <a:solidFill>
                  <a:srgbClr val="FFFFFF"/>
                </a:solidFill>
                <a:latin typeface="Poppins Bold"/>
                <a:cs typeface="Poppins Bold"/>
              </a:rPr>
              <a:t>4</a:t>
            </a:r>
          </a:p>
        </p:txBody>
      </p:sp>
      <p:sp>
        <p:nvSpPr>
          <p:cNvPr id="29" name="CuadroTexto 28">
            <a:extLst>
              <a:ext uri="{FF2B5EF4-FFF2-40B4-BE49-F238E27FC236}">
                <a16:creationId xmlns:a16="http://schemas.microsoft.com/office/drawing/2014/main" id="{F9AE3830-91C0-F621-37A1-D3323CE13AC5}"/>
              </a:ext>
            </a:extLst>
          </p:cNvPr>
          <p:cNvSpPr txBox="1"/>
          <p:nvPr/>
        </p:nvSpPr>
        <p:spPr>
          <a:xfrm>
            <a:off x="10604776" y="7092970"/>
            <a:ext cx="6680200" cy="838200"/>
          </a:xfrm>
          <a:prstGeom prst="rect">
            <a:avLst/>
          </a:prstGeom>
          <a:noFill/>
        </p:spPr>
        <p:txBody>
          <a:bodyPr vertOverflow="overflow" vert="horz" wrap="square" rtlCol="0" anchor="t">
            <a:noAutofit/>
          </a:bodyPr>
          <a:lstStyle/>
          <a:p>
            <a:pPr algn="l"/>
            <a:r>
              <a:rPr lang="es-ES_tradnl" sz="2400" b="1" dirty="0">
                <a:solidFill>
                  <a:srgbClr val="9DC4C8"/>
                </a:solidFill>
                <a:latin typeface="Poppins Bold"/>
                <a:cs typeface="Poppins Bold"/>
              </a:rPr>
              <a:t>Las vulneraciones a los DDHH son distintas según el grado de legalidad</a:t>
            </a:r>
          </a:p>
        </p:txBody>
      </p:sp>
      <p:sp>
        <p:nvSpPr>
          <p:cNvPr id="30" name="CuadroTexto 29">
            <a:extLst>
              <a:ext uri="{FF2B5EF4-FFF2-40B4-BE49-F238E27FC236}">
                <a16:creationId xmlns:a16="http://schemas.microsoft.com/office/drawing/2014/main" id="{1863E4A1-3B7F-7E0A-E40A-C925D42DED15}"/>
              </a:ext>
            </a:extLst>
          </p:cNvPr>
          <p:cNvSpPr txBox="1"/>
          <p:nvPr/>
        </p:nvSpPr>
        <p:spPr>
          <a:xfrm>
            <a:off x="10621341" y="8140617"/>
            <a:ext cx="6680200" cy="1879600"/>
          </a:xfrm>
          <a:prstGeom prst="rect">
            <a:avLst/>
          </a:prstGeom>
          <a:noFill/>
        </p:spPr>
        <p:txBody>
          <a:bodyPr vertOverflow="overflow" vert="horz" wrap="square" rtlCol="0" anchor="t">
            <a:noAutofit/>
          </a:bodyPr>
          <a:lstStyle/>
          <a:p>
            <a:pPr algn="l"/>
            <a:r>
              <a:rPr lang="es-ES_tradnl" dirty="0">
                <a:solidFill>
                  <a:srgbClr val="FFFFFF"/>
                </a:solidFill>
                <a:latin typeface="Poppins"/>
                <a:cs typeface="Poppins"/>
              </a:rPr>
              <a:t>Las vulneraciones más graves y menos controladas son realizadas por los grupos ilícitos. La informalidad tiene barreras para su garantía y la legalidad promueve el cumplimiento de la Ley y la suscripción de buenas prácticas.</a:t>
            </a:r>
          </a:p>
        </p:txBody>
      </p:sp>
    </p:spTree>
    <p:extLst>
      <p:ext uri="{BB962C8B-B14F-4D97-AF65-F5344CB8AC3E}">
        <p14:creationId xmlns:p14="http://schemas.microsoft.com/office/powerpoint/2010/main" val="30840444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B6C7E-B0C6-BF8A-5043-3D20B6F8B5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A9E5754-F517-ECD2-927A-AC34ABB11ED5}"/>
              </a:ext>
            </a:extLst>
          </p:cNvPr>
          <p:cNvSpPr/>
          <p:nvPr/>
        </p:nvSpPr>
        <p:spPr>
          <a:xfrm>
            <a:off x="0" y="0"/>
            <a:ext cx="18411991" cy="10287000"/>
          </a:xfrm>
          <a:custGeom>
            <a:avLst/>
            <a:gdLst/>
            <a:ahLst/>
            <a:cxnLst/>
            <a:rect l="l" t="t" r="r" b="b"/>
            <a:pathLst>
              <a:path w="18411991" h="10287000">
                <a:moveTo>
                  <a:pt x="0" y="0"/>
                </a:moveTo>
                <a:lnTo>
                  <a:pt x="18411991" y="0"/>
                </a:lnTo>
                <a:lnTo>
                  <a:pt x="18411991" y="10287000"/>
                </a:lnTo>
                <a:lnTo>
                  <a:pt x="0" y="10287000"/>
                </a:lnTo>
                <a:lnTo>
                  <a:pt x="0" y="0"/>
                </a:lnTo>
                <a:close/>
              </a:path>
            </a:pathLst>
          </a:custGeom>
          <a:blipFill>
            <a:blip r:embed="rId2"/>
            <a:stretch>
              <a:fillRect l="-1048" r="-1048" b="-21823"/>
            </a:stretch>
          </a:blipFill>
        </p:spPr>
        <p:txBody>
          <a:bodyPr/>
          <a:lstStyle/>
          <a:p>
            <a:endParaRPr lang="es-ES_tradnl"/>
          </a:p>
        </p:txBody>
      </p:sp>
      <p:grpSp>
        <p:nvGrpSpPr>
          <p:cNvPr id="3" name="Group 3">
            <a:extLst>
              <a:ext uri="{FF2B5EF4-FFF2-40B4-BE49-F238E27FC236}">
                <a16:creationId xmlns:a16="http://schemas.microsoft.com/office/drawing/2014/main" id="{4CB231D0-8259-7A1A-521C-5C9798AB7F87}"/>
              </a:ext>
            </a:extLst>
          </p:cNvPr>
          <p:cNvGrpSpPr/>
          <p:nvPr/>
        </p:nvGrpSpPr>
        <p:grpSpPr>
          <a:xfrm>
            <a:off x="0" y="1"/>
            <a:ext cx="18411991" cy="10287000"/>
            <a:chOff x="0" y="0"/>
            <a:chExt cx="4816593" cy="2761536"/>
          </a:xfrm>
        </p:grpSpPr>
        <p:sp>
          <p:nvSpPr>
            <p:cNvPr id="4" name="Freeform 4">
              <a:extLst>
                <a:ext uri="{FF2B5EF4-FFF2-40B4-BE49-F238E27FC236}">
                  <a16:creationId xmlns:a16="http://schemas.microsoft.com/office/drawing/2014/main" id="{8741764C-8A88-1B19-6B97-D482DFA68CD2}"/>
                </a:ext>
              </a:extLst>
            </p:cNvPr>
            <p:cNvSpPr/>
            <p:nvPr/>
          </p:nvSpPr>
          <p:spPr>
            <a:xfrm>
              <a:off x="0" y="0"/>
              <a:ext cx="4816592" cy="2761536"/>
            </a:xfrm>
            <a:custGeom>
              <a:avLst/>
              <a:gdLst/>
              <a:ahLst/>
              <a:cxnLst/>
              <a:rect l="l" t="t" r="r" b="b"/>
              <a:pathLst>
                <a:path w="4816592" h="2761536">
                  <a:moveTo>
                    <a:pt x="0" y="0"/>
                  </a:moveTo>
                  <a:lnTo>
                    <a:pt x="4816592" y="0"/>
                  </a:lnTo>
                  <a:lnTo>
                    <a:pt x="4816592" y="2761536"/>
                  </a:lnTo>
                  <a:lnTo>
                    <a:pt x="0" y="2761536"/>
                  </a:lnTo>
                  <a:close/>
                </a:path>
              </a:pathLst>
            </a:custGeom>
            <a:solidFill>
              <a:srgbClr val="2B484C">
                <a:alpha val="94902"/>
              </a:srgbClr>
            </a:solidFill>
          </p:spPr>
          <p:txBody>
            <a:bodyPr/>
            <a:lstStyle/>
            <a:p>
              <a:endParaRPr lang="es-ES_tradnl"/>
            </a:p>
          </p:txBody>
        </p:sp>
        <p:sp>
          <p:nvSpPr>
            <p:cNvPr id="5" name="TextBox 5">
              <a:extLst>
                <a:ext uri="{FF2B5EF4-FFF2-40B4-BE49-F238E27FC236}">
                  <a16:creationId xmlns:a16="http://schemas.microsoft.com/office/drawing/2014/main" id="{CE4A95A5-E2C1-173A-363C-804FD5332846}"/>
                </a:ext>
              </a:extLst>
            </p:cNvPr>
            <p:cNvSpPr txBox="1"/>
            <p:nvPr/>
          </p:nvSpPr>
          <p:spPr>
            <a:xfrm>
              <a:off x="0" y="-9525"/>
              <a:ext cx="4816593" cy="2771061"/>
            </a:xfrm>
            <a:prstGeom prst="rect">
              <a:avLst/>
            </a:prstGeom>
          </p:spPr>
          <p:txBody>
            <a:bodyPr lIns="50800" tIns="50800" rIns="50800" bIns="50800" rtlCol="0" anchor="ctr"/>
            <a:lstStyle/>
            <a:p>
              <a:pPr algn="ctr">
                <a:lnSpc>
                  <a:spcPts val="2874"/>
                </a:lnSpc>
              </a:pPr>
              <a:endParaRPr/>
            </a:p>
          </p:txBody>
        </p:sp>
      </p:grpSp>
      <p:sp>
        <p:nvSpPr>
          <p:cNvPr id="6" name="TextBox 6">
            <a:extLst>
              <a:ext uri="{FF2B5EF4-FFF2-40B4-BE49-F238E27FC236}">
                <a16:creationId xmlns:a16="http://schemas.microsoft.com/office/drawing/2014/main" id="{2FB1E81B-F0A7-88C8-4C80-359F29AA8FDF}"/>
              </a:ext>
            </a:extLst>
          </p:cNvPr>
          <p:cNvSpPr txBox="1"/>
          <p:nvPr/>
        </p:nvSpPr>
        <p:spPr>
          <a:xfrm>
            <a:off x="1028700" y="8890000"/>
            <a:ext cx="12700000" cy="707886"/>
          </a:xfrm>
          <a:prstGeom prst="rect">
            <a:avLst/>
          </a:prstGeom>
        </p:spPr>
        <p:txBody>
          <a:bodyPr lIns="0" tIns="0" rIns="0" bIns="0" rtlCol="0" anchor="t">
            <a:spAutoFit/>
          </a:bodyPr>
          <a:lstStyle/>
          <a:p>
            <a:pPr algn="just">
              <a:buNone/>
            </a:pPr>
            <a:r>
              <a:rPr lang="es-CO" sz="2500" b="0" dirty="0">
                <a:solidFill>
                  <a:srgbClr val="FFFFFF"/>
                </a:solidFill>
                <a:latin typeface="Poppins"/>
                <a:cs typeface="Poppins"/>
              </a:rPr>
              <a:t>Instituto ECOS</a:t>
            </a:r>
          </a:p>
          <a:p>
            <a:pPr algn="just">
              <a:buNone/>
            </a:pPr>
            <a:r>
              <a:rPr lang="es-CO" sz="2100" b="0" dirty="0">
                <a:solidFill>
                  <a:srgbClr val="FFFFFF"/>
                </a:solidFill>
                <a:latin typeface="Poppins"/>
                <a:cs typeface="Poppins"/>
              </a:rPr>
              <a:t>Grupo de Diálogo sobre Minería en Colombia</a:t>
            </a:r>
          </a:p>
        </p:txBody>
      </p:sp>
      <p:sp>
        <p:nvSpPr>
          <p:cNvPr id="7" name="TextBox 7">
            <a:extLst>
              <a:ext uri="{FF2B5EF4-FFF2-40B4-BE49-F238E27FC236}">
                <a16:creationId xmlns:a16="http://schemas.microsoft.com/office/drawing/2014/main" id="{EDFE111D-413B-7C1F-A811-5F7AB9E40D32}"/>
              </a:ext>
            </a:extLst>
          </p:cNvPr>
          <p:cNvSpPr txBox="1"/>
          <p:nvPr/>
        </p:nvSpPr>
        <p:spPr>
          <a:xfrm>
            <a:off x="1028700" y="7620000"/>
            <a:ext cx="16230600" cy="1143000"/>
          </a:xfrm>
          <a:prstGeom prst="rect">
            <a:avLst/>
          </a:prstGeom>
        </p:spPr>
        <p:txBody>
          <a:bodyPr lIns="0" tIns="0" rIns="0" bIns="0" rtlCol="0" anchor="t">
            <a:spAutoFit/>
          </a:bodyPr>
          <a:lstStyle/>
          <a:p>
            <a:pPr algn="just">
              <a:buNone/>
            </a:pPr>
            <a:r>
              <a:rPr lang="es-CO" sz="4400" b="1" dirty="0">
                <a:solidFill>
                  <a:srgbClr val="FFFFFF"/>
                </a:solidFill>
                <a:latin typeface="Poppins Bold"/>
                <a:cs typeface="Poppins Bold"/>
              </a:rPr>
              <a:t>DDHH, minería y competitividad territorial</a:t>
            </a:r>
          </a:p>
        </p:txBody>
      </p:sp>
      <p:sp>
        <p:nvSpPr>
          <p:cNvPr id="8" name="Freeform 8" descr="Vector image">
            <a:extLst>
              <a:ext uri="{FF2B5EF4-FFF2-40B4-BE49-F238E27FC236}">
                <a16:creationId xmlns:a16="http://schemas.microsoft.com/office/drawing/2014/main" id="{6C84F63C-69AA-37D6-93A0-EED6517FC06B}"/>
              </a:ext>
            </a:extLst>
          </p:cNvPr>
          <p:cNvSpPr/>
          <p:nvPr/>
        </p:nvSpPr>
        <p:spPr>
          <a:xfrm>
            <a:off x="7302462" y="206870"/>
            <a:ext cx="3231900" cy="7324493"/>
          </a:xfrm>
          <a:custGeom>
            <a:avLst/>
            <a:gdLst/>
            <a:ahLst/>
            <a:cxnLst/>
            <a:rect l="l" t="t" r="r" b="b"/>
            <a:pathLst>
              <a:path w="3231900" h="7324493">
                <a:moveTo>
                  <a:pt x="0" y="0"/>
                </a:moveTo>
                <a:lnTo>
                  <a:pt x="3231901" y="0"/>
                </a:lnTo>
                <a:lnTo>
                  <a:pt x="3231901" y="7324493"/>
                </a:lnTo>
                <a:lnTo>
                  <a:pt x="0" y="7324493"/>
                </a:lnTo>
                <a:lnTo>
                  <a:pt x="0" y="0"/>
                </a:lnTo>
                <a:close/>
              </a:path>
            </a:pathLst>
          </a:custGeom>
          <a:blipFill>
            <a:blip r:embed="rId3"/>
            <a:stretch>
              <a:fillRect l="-335373"/>
            </a:stretch>
          </a:blipFill>
        </p:spPr>
        <p:txBody>
          <a:bodyPr/>
          <a:lstStyle/>
          <a:p>
            <a:endParaRPr lang="es-ES_tradnl"/>
          </a:p>
        </p:txBody>
      </p:sp>
      <p:sp>
        <p:nvSpPr>
          <p:cNvPr id="9" name="TextBox 9">
            <a:extLst>
              <a:ext uri="{FF2B5EF4-FFF2-40B4-BE49-F238E27FC236}">
                <a16:creationId xmlns:a16="http://schemas.microsoft.com/office/drawing/2014/main" id="{EE0690C8-C731-D76E-B9C7-964414B6C515}"/>
              </a:ext>
            </a:extLst>
          </p:cNvPr>
          <p:cNvSpPr txBox="1"/>
          <p:nvPr/>
        </p:nvSpPr>
        <p:spPr>
          <a:xfrm>
            <a:off x="5533999" y="4979158"/>
            <a:ext cx="6986787" cy="2181157"/>
          </a:xfrm>
          <a:prstGeom prst="rect">
            <a:avLst/>
          </a:prstGeom>
        </p:spPr>
        <p:txBody>
          <a:bodyPr lIns="0" tIns="0" rIns="0" bIns="0" rtlCol="0" anchor="t">
            <a:spAutoFit/>
          </a:bodyPr>
          <a:lstStyle/>
          <a:p>
            <a:pPr algn="ctr">
              <a:lnSpc>
                <a:spcPts val="16944"/>
              </a:lnSpc>
              <a:spcBef>
                <a:spcPct val="0"/>
              </a:spcBef>
            </a:pPr>
            <a:r>
              <a:rPr lang="en-US" sz="12103" spc="3207">
                <a:solidFill>
                  <a:srgbClr val="FFFFFF"/>
                </a:solidFill>
                <a:latin typeface="Poppins"/>
                <a:ea typeface="Poppins"/>
                <a:cs typeface="Poppins"/>
                <a:sym typeface="Poppins"/>
              </a:rPr>
              <a:t>EC  S</a:t>
            </a:r>
          </a:p>
        </p:txBody>
      </p:sp>
      <p:sp>
        <p:nvSpPr>
          <p:cNvPr id="10" name="TextBox 10">
            <a:extLst>
              <a:ext uri="{FF2B5EF4-FFF2-40B4-BE49-F238E27FC236}">
                <a16:creationId xmlns:a16="http://schemas.microsoft.com/office/drawing/2014/main" id="{586837AC-2179-7D40-2F06-44BD9C39BE23}"/>
              </a:ext>
            </a:extLst>
          </p:cNvPr>
          <p:cNvSpPr txBox="1"/>
          <p:nvPr/>
        </p:nvSpPr>
        <p:spPr>
          <a:xfrm>
            <a:off x="9000149" y="4996895"/>
            <a:ext cx="1502873" cy="2163419"/>
          </a:xfrm>
          <a:prstGeom prst="rect">
            <a:avLst/>
          </a:prstGeom>
        </p:spPr>
        <p:txBody>
          <a:bodyPr lIns="0" tIns="0" rIns="0" bIns="0" rtlCol="0" anchor="t">
            <a:spAutoFit/>
          </a:bodyPr>
          <a:lstStyle/>
          <a:p>
            <a:pPr algn="ctr">
              <a:lnSpc>
                <a:spcPts val="16759"/>
              </a:lnSpc>
              <a:spcBef>
                <a:spcPct val="0"/>
              </a:spcBef>
            </a:pPr>
            <a:r>
              <a:rPr lang="en-US" sz="11971" spc="3172">
                <a:solidFill>
                  <a:srgbClr val="FFFFFF"/>
                </a:solidFill>
                <a:latin typeface="Poppins Thin"/>
                <a:ea typeface="Poppins Thin"/>
                <a:cs typeface="Poppins Thin"/>
                <a:sym typeface="Poppins Thin"/>
              </a:rPr>
              <a:t>O</a:t>
            </a:r>
          </a:p>
        </p:txBody>
      </p:sp>
      <p:sp>
        <p:nvSpPr>
          <p:cNvPr id="11" name="TextBox 11">
            <a:extLst>
              <a:ext uri="{FF2B5EF4-FFF2-40B4-BE49-F238E27FC236}">
                <a16:creationId xmlns:a16="http://schemas.microsoft.com/office/drawing/2014/main" id="{E6B2049A-14C6-B3AC-0E5D-EC06BEAAC698}"/>
              </a:ext>
            </a:extLst>
          </p:cNvPr>
          <p:cNvSpPr txBox="1"/>
          <p:nvPr/>
        </p:nvSpPr>
        <p:spPr>
          <a:xfrm>
            <a:off x="8865306" y="4996895"/>
            <a:ext cx="1664238" cy="2163419"/>
          </a:xfrm>
          <a:prstGeom prst="rect">
            <a:avLst/>
          </a:prstGeom>
        </p:spPr>
        <p:txBody>
          <a:bodyPr lIns="0" tIns="0" rIns="0" bIns="0" rtlCol="0" anchor="t">
            <a:spAutoFit/>
          </a:bodyPr>
          <a:lstStyle/>
          <a:p>
            <a:pPr algn="ctr">
              <a:lnSpc>
                <a:spcPts val="16759"/>
              </a:lnSpc>
              <a:spcBef>
                <a:spcPct val="0"/>
              </a:spcBef>
            </a:pPr>
            <a:r>
              <a:rPr lang="en-US" sz="11971" spc="3172">
                <a:solidFill>
                  <a:srgbClr val="FFFFFF"/>
                </a:solidFill>
                <a:latin typeface="Poppins Thin"/>
                <a:ea typeface="Poppins Thin"/>
                <a:cs typeface="Poppins Thin"/>
                <a:sym typeface="Poppins Thin"/>
              </a:rPr>
              <a:t>O</a:t>
            </a:r>
          </a:p>
        </p:txBody>
      </p:sp>
      <p:sp>
        <p:nvSpPr>
          <p:cNvPr id="12" name="TextBox 12">
            <a:extLst>
              <a:ext uri="{FF2B5EF4-FFF2-40B4-BE49-F238E27FC236}">
                <a16:creationId xmlns:a16="http://schemas.microsoft.com/office/drawing/2014/main" id="{C53E3F4A-4587-D51A-6480-7FF4B8188F8E}"/>
              </a:ext>
            </a:extLst>
          </p:cNvPr>
          <p:cNvSpPr txBox="1"/>
          <p:nvPr/>
        </p:nvSpPr>
        <p:spPr>
          <a:xfrm>
            <a:off x="6249053" y="4996895"/>
            <a:ext cx="7005065" cy="2163311"/>
          </a:xfrm>
          <a:prstGeom prst="rect">
            <a:avLst/>
          </a:prstGeom>
        </p:spPr>
        <p:txBody>
          <a:bodyPr lIns="0" tIns="0" rIns="0" bIns="0" rtlCol="0" anchor="t">
            <a:spAutoFit/>
          </a:bodyPr>
          <a:lstStyle/>
          <a:p>
            <a:pPr algn="ctr">
              <a:lnSpc>
                <a:spcPts val="16759"/>
              </a:lnSpc>
              <a:spcBef>
                <a:spcPct val="0"/>
              </a:spcBef>
            </a:pPr>
            <a:r>
              <a:rPr lang="en-US" sz="11971" spc="3172">
                <a:solidFill>
                  <a:srgbClr val="FFFFFF"/>
                </a:solidFill>
                <a:latin typeface="Poppins Thin"/>
                <a:ea typeface="Poppins Thin"/>
                <a:cs typeface="Poppins Thin"/>
                <a:sym typeface="Poppins Thin"/>
              </a:rPr>
              <a:t>O</a:t>
            </a:r>
          </a:p>
        </p:txBody>
      </p:sp>
    </p:spTree>
    <p:extLst>
      <p:ext uri="{BB962C8B-B14F-4D97-AF65-F5344CB8AC3E}">
        <p14:creationId xmlns:p14="http://schemas.microsoft.com/office/powerpoint/2010/main" val="1815691203"/>
      </p:ext>
    </p:extLst>
  </p:cSld>
  <p:clrMapOvr>
    <a:masterClrMapping/>
  </p:clrMapOvr>
</p:sld>
</file>

<file path=ppt/theme/theme1.xml><?xml version="1.0" encoding="utf-8"?>
<a:theme xmlns:a="http://schemas.openxmlformats.org/drawingml/2006/main" name="Office Theme [178784019417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C8A060D-17C4-334B-A761-4B30C6ECB610}">
  <we:reference id="WA200010725" version="1.0.0.1" store="Omex" storeType="OMEX"/>
  <we:alternateReferences>
    <we:reference id="WA200010725" version="1.0.0.1" store="WA200010725" storeType="OMEX"/>
  </we:alternateReferences>
  <we:properties>
    <we:property name="claude.fileId" value="&quot;36bf78e6-346f-4837-bd5f-689b6b7080f8&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590</TotalTime>
  <Words>4844</Words>
  <Application>Microsoft Macintosh PowerPoint</Application>
  <PresentationFormat>Personalizado</PresentationFormat>
  <Paragraphs>574</Paragraphs>
  <Slides>33</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33</vt:i4>
      </vt:variant>
    </vt:vector>
  </HeadingPairs>
  <TitlesOfParts>
    <vt:vector size="40" baseType="lpstr">
      <vt:lpstr>Poppins Thin</vt:lpstr>
      <vt:lpstr>Poppins Bold</vt:lpstr>
      <vt:lpstr>Arial</vt:lpstr>
      <vt:lpstr>Calibri</vt:lpstr>
      <vt:lpstr>Poppins</vt:lpstr>
      <vt:lpstr>Aptos</vt:lpstr>
      <vt:lpstr>Office Theme [1787840194171]</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JD - 6 de agosto 2026</dc:title>
  <cp:lastModifiedBy>Miguel Ángel Ortiz Libreros</cp:lastModifiedBy>
  <cp:revision>9</cp:revision>
  <dcterms:created xsi:type="dcterms:W3CDTF">2006-08-16T00:00:00Z</dcterms:created>
  <dcterms:modified xsi:type="dcterms:W3CDTF">2026-09-08T22:25:16Z</dcterms:modified>
  <dc:identifier>DAHQ5rc-u70</dc:identifier>
</cp:coreProperties>
</file>